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4" r:id="rId1"/>
    <p:sldMasterId id="2147483705" r:id="rId2"/>
    <p:sldMasterId id="2147483706" r:id="rId3"/>
    <p:sldMasterId id="2147483707" r:id="rId4"/>
    <p:sldMasterId id="2147483708" r:id="rId5"/>
  </p:sldMasterIdLst>
  <p:notesMasterIdLst>
    <p:notesMasterId r:id="rId43"/>
  </p:notesMasterIdLst>
  <p:sldIdLst>
    <p:sldId id="256" r:id="rId6"/>
    <p:sldId id="257" r:id="rId7"/>
    <p:sldId id="258" r:id="rId8"/>
    <p:sldId id="259" r:id="rId9"/>
    <p:sldId id="260" r:id="rId10"/>
    <p:sldId id="261" r:id="rId11"/>
    <p:sldId id="304" r:id="rId12"/>
    <p:sldId id="305" r:id="rId13"/>
    <p:sldId id="306" r:id="rId14"/>
    <p:sldId id="307" r:id="rId15"/>
    <p:sldId id="308" r:id="rId16"/>
    <p:sldId id="309" r:id="rId17"/>
    <p:sldId id="310" r:id="rId18"/>
    <p:sldId id="311" r:id="rId19"/>
    <p:sldId id="312" r:id="rId20"/>
    <p:sldId id="313" r:id="rId21"/>
    <p:sldId id="285" r:id="rId22"/>
    <p:sldId id="286" r:id="rId23"/>
    <p:sldId id="287" r:id="rId24"/>
    <p:sldId id="300" r:id="rId25"/>
    <p:sldId id="288" r:id="rId26"/>
    <p:sldId id="299" r:id="rId27"/>
    <p:sldId id="301" r:id="rId28"/>
    <p:sldId id="315" r:id="rId29"/>
    <p:sldId id="289" r:id="rId30"/>
    <p:sldId id="290" r:id="rId31"/>
    <p:sldId id="291" r:id="rId32"/>
    <p:sldId id="292" r:id="rId33"/>
    <p:sldId id="302" r:id="rId34"/>
    <p:sldId id="303" r:id="rId35"/>
    <p:sldId id="314" r:id="rId36"/>
    <p:sldId id="293" r:id="rId37"/>
    <p:sldId id="294" r:id="rId38"/>
    <p:sldId id="295" r:id="rId39"/>
    <p:sldId id="296" r:id="rId40"/>
    <p:sldId id="297" r:id="rId41"/>
    <p:sldId id="298" r:id="rId4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40F773-9E0F-414F-83F4-5538745EB3C1}">
  <a:tblStyle styleId="{7E40F773-9E0F-414F-83F4-5538745EB3C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A64F757-49CF-4BF2-8A03-FC05D6478BD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F856B4C-084B-43DD-A980-DDA5D411B098}" styleName="Table_2">
    <a:wholeTbl>
      <a:tcTxStyle>
        <a:font>
          <a:latin typeface="Arial"/>
          <a:ea typeface="Arial"/>
          <a:cs typeface="Arial"/>
        </a:font>
        <a:schemeClr val="tx1"/>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ECD0486-316D-494C-B4F6-D5CFEE420406}" styleName="Table_3">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371600" y="1143000"/>
            <a:ext cx="4114800" cy="30860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8785"/>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27012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398" name="Google Shape;398;p1: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5b41eda487_4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5b41eda487_4_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499" name="Google Shape;499;g5b41eda487_4_21: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5b41eda487_4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5b41eda487_4_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513" name="Google Shape;513;g5b41eda487_4_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5bcdedfab8_0_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5bcdedfab8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531" name="Google Shape;531;g5bcdedfab8_0_46: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5b41eb9267_4_1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5b41eb9267_4_10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550" name="Google Shape;550;g5b41eb9267_4_101: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5bd69832c3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5bd69832c3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563" name="Google Shape;563;g5bd69832c3_0_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5bd69832c3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5bd69832c3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576" name="Google Shape;576;g5bd69832c3_0_19: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5bd69832c3_0_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5bd69832c3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589" name="Google Shape;589;g5bd69832c3_0_34: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5b41eb9267_4_2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g5b41eb9267_4_2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725" name="Google Shape;725;g5b41eb9267_4_221: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5b41eb9267_4_2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5b41eb9267_4_2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732" name="Google Shape;732;g5b41eb9267_4_22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b41eb9267_4_2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5b41eb9267_4_23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dirty="0" smtClean="0">
                <a:solidFill>
                  <a:schemeClr val="dk1"/>
                </a:solidFill>
                <a:latin typeface="Calibri"/>
                <a:ea typeface="Calibri"/>
                <a:cs typeface="Calibri"/>
                <a:sym typeface="Calibri"/>
              </a:rPr>
              <a:t>Red text = requirement not met</a:t>
            </a:r>
            <a:endParaRPr sz="1200" b="0" i="0" u="none" strike="noStrike" cap="none" dirty="0">
              <a:solidFill>
                <a:schemeClr val="dk1"/>
              </a:solidFill>
              <a:latin typeface="Calibri"/>
              <a:ea typeface="Calibri"/>
              <a:cs typeface="Calibri"/>
              <a:sym typeface="Calibri"/>
            </a:endParaRPr>
          </a:p>
        </p:txBody>
      </p:sp>
      <p:sp>
        <p:nvSpPr>
          <p:cNvPr id="742" name="Google Shape;742;g5b41eb9267_4_236: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b41eb9267_4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b41eb9267_4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7" name="Google Shape;407;g5b41eb9267_4_0: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b41eb9267_4_2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5b41eb9267_4_23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dirty="0" smtClean="0">
                <a:solidFill>
                  <a:schemeClr val="dk1"/>
                </a:solidFill>
                <a:latin typeface="Calibri"/>
                <a:ea typeface="Calibri"/>
                <a:cs typeface="Calibri"/>
                <a:sym typeface="Calibri"/>
              </a:rPr>
              <a:t>Green text = requirement met</a:t>
            </a:r>
            <a:endParaRPr sz="1200" b="0" i="0" u="none" strike="noStrike" cap="none" dirty="0">
              <a:solidFill>
                <a:schemeClr val="dk1"/>
              </a:solidFill>
              <a:latin typeface="Calibri"/>
              <a:ea typeface="Calibri"/>
              <a:cs typeface="Calibri"/>
              <a:sym typeface="Calibri"/>
            </a:endParaRPr>
          </a:p>
        </p:txBody>
      </p:sp>
      <p:sp>
        <p:nvSpPr>
          <p:cNvPr id="742" name="Google Shape;742;g5b41eb9267_4_236: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bd69832c3_0_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5bd69832c3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dirty="0" smtClean="0">
                <a:solidFill>
                  <a:schemeClr val="dk1"/>
                </a:solidFill>
                <a:latin typeface="Calibri"/>
                <a:ea typeface="Calibri"/>
                <a:cs typeface="Calibri"/>
                <a:sym typeface="Calibri"/>
              </a:rPr>
              <a:t>Yellow text =</a:t>
            </a:r>
            <a:r>
              <a:rPr lang="en-US" sz="1200" b="0" i="0" u="none" strike="noStrike" cap="none" baseline="0" dirty="0" smtClean="0">
                <a:solidFill>
                  <a:schemeClr val="dk1"/>
                </a:solidFill>
                <a:latin typeface="Calibri"/>
                <a:ea typeface="Calibri"/>
                <a:cs typeface="Calibri"/>
                <a:sym typeface="Calibri"/>
              </a:rPr>
              <a:t> close to meeting requirement</a:t>
            </a:r>
            <a:endParaRPr sz="1200" b="0" i="0" u="none" strike="noStrike" cap="none" dirty="0">
              <a:solidFill>
                <a:schemeClr val="dk1"/>
              </a:solidFill>
              <a:latin typeface="Calibri"/>
              <a:ea typeface="Calibri"/>
              <a:cs typeface="Calibri"/>
              <a:sym typeface="Calibri"/>
            </a:endParaRPr>
          </a:p>
        </p:txBody>
      </p:sp>
      <p:sp>
        <p:nvSpPr>
          <p:cNvPr id="752" name="Google Shape;752;g5bd69832c3_0_5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bd69832c3_0_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5bd69832c3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752" name="Google Shape;752;g5bd69832c3_0_5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bd69832c3_0_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5bd69832c3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752" name="Google Shape;752;g5bd69832c3_0_5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5b41eb9267_4_3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g5b41eb9267_4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807" name="Google Shape;807;g5b41eb9267_4_329: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5b41eb9267_4_2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g5b41eb9267_4_28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Arial"/>
              <a:buNone/>
            </a:pPr>
            <a:r>
              <a:rPr lang="en-US" sz="1200" b="0" i="0" u="none" strike="noStrike" cap="none" dirty="0">
                <a:solidFill>
                  <a:schemeClr val="dk1"/>
                </a:solidFill>
                <a:latin typeface="Calibri"/>
                <a:ea typeface="Calibri"/>
                <a:cs typeface="Calibri"/>
                <a:sym typeface="Calibri"/>
              </a:rPr>
              <a:t>Beta: the product is minimally validated and may still contain significant errors; based on product quick</a:t>
            </a:r>
            <a:endParaRPr dirty="0"/>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looks using the initial calibration parameters.</a:t>
            </a:r>
            <a:endParaRPr dirty="0"/>
          </a:p>
        </p:txBody>
      </p:sp>
      <p:sp>
        <p:nvSpPr>
          <p:cNvPr id="762" name="Google Shape;762;g5b41eb9267_4_289: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5b41eb9267_4_2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5b41eb9267_4_29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771" name="Google Shape;771;g5b41eb9267_4_29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b41eb9267_4_3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g5b41eb9267_4_30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778" name="Google Shape;778;g5b41eb9267_4_30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5b41eb9267_4_3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g5b41eb9267_4_3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788" name="Google Shape;788;g5b41eb9267_4_31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5b41eb9267_4_3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g5b41eb9267_4_3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788" name="Google Shape;788;g5b41eb9267_4_31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b41eb9267_4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5b41eb9267_4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6" name="Google Shape;416;g5b41eb9267_4_9: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5b41eb9267_4_3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g5b41eb9267_4_3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788" name="Google Shape;788;g5b41eb9267_4_31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5b41eb9267_4_3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g5b41eb9267_4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807" name="Google Shape;807;g5b41eb9267_4_329: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b41eb9267_4_3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5b41eb9267_4_3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799" name="Google Shape;799;g5b41eb9267_4_32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5b41eb9267_4_3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g5b41eb9267_4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807" name="Google Shape;807;g5b41eb9267_4_329: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5b41eb9267_4_3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g5b41eb9267_4_3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817" name="Google Shape;817;g5b41eb9267_4_338: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5b41eb9267_4_3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g5b41eb9267_4_3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300"/>
              <a:buNone/>
            </a:pPr>
            <a:r>
              <a:rPr lang="en-US" dirty="0"/>
              <a:t>PRO Fills In</a:t>
            </a:r>
            <a:endParaRPr dirty="0"/>
          </a:p>
        </p:txBody>
      </p:sp>
      <p:sp>
        <p:nvSpPr>
          <p:cNvPr id="825" name="Google Shape;825;g5b41eb9267_4_345: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35</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5b41eb9267_4_3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g5b41eb9267_4_3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833" name="Google Shape;833;g5b41eb9267_4_35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5b41eb9267_4_3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g5b41eb9267_4_3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can add as many slides as needed.    Large importance</a:t>
            </a:r>
            <a:endParaRPr dirty="0"/>
          </a:p>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841" name="Google Shape;841;g5b41eb9267_4_359: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5b41eb9267_4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5b41eb9267_4_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26" name="Google Shape;426;g5b41eb9267_4_19: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5b41eb9267_4_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5b41eb9267_4_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435" name="Google Shape;435;g5b41eb9267_4_6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5b41eb9267_4_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5b41eb9267_4_7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443" name="Google Shape;443;g5b41eb9267_4_7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b41eb9267_4_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5b41eb9267_4_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450" name="Google Shape;450;g5b41eb9267_4_76: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5bcdedfab8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5bcdedfab8_0_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465" name="Google Shape;465;g5bcdedfab8_0_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b41eda487_4_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5b41eda487_4_3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482" name="Google Shape;482;g5b41eda487_4_36: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Slide" type="title">
  <p:cSld name="TITLE">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Google Shape;18;p2"/>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Google Shape;19;p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0" name="Google Shape;20;p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1" name="Google Shape;21;p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5" name="Google Shape;75;p11"/>
          <p:cNvSpPr txBox="1">
            <a:spLocks noGrp="1"/>
          </p:cNvSpPr>
          <p:nvPr>
            <p:ph type="body" idx="1"/>
          </p:nvPr>
        </p:nvSpPr>
        <p:spPr>
          <a:xfrm rot="5400000">
            <a:off x="2308950" y="-386487"/>
            <a:ext cx="4526100" cy="8229600"/>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7" name="Google Shape;77;p1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8" name="Google Shape;78;p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rot="5400000">
            <a:off x="4732350" y="2171687"/>
            <a:ext cx="5851500" cy="20574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Google Shape;81;p12"/>
          <p:cNvSpPr txBox="1">
            <a:spLocks noGrp="1"/>
          </p:cNvSpPr>
          <p:nvPr>
            <p:ph type="body" idx="1"/>
          </p:nvPr>
        </p:nvSpPr>
        <p:spPr>
          <a:xfrm rot="5400000">
            <a:off x="541350" y="190487"/>
            <a:ext cx="5851500" cy="6019800"/>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83" name="Google Shape;83;p1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84" name="Google Shape;84;p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7" name="Google Shape;87;p13"/>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88" name="Google Shape;88;p1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89" name="Google Shape;89;p1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90" name="Google Shape;90;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0" name="Google Shape;100;p15"/>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02" name="Google Shape;102;p1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03" name="Google Shape;103;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p17"/>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2" name="Google Shape;112;p17"/>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13" name="Google Shape;113;p1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14" name="Google Shape;114;p1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15" name="Google Shape;115;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8" name="Google Shape;118;p18"/>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18"/>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1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21" name="Google Shape;121;p1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22" name="Google Shape;122;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5" name="Google Shape;125;p19"/>
          <p:cNvSpPr txBox="1">
            <a:spLocks noGrp="1"/>
          </p:cNvSpPr>
          <p:nvPr>
            <p:ph type="body" idx="1"/>
          </p:nvPr>
        </p:nvSpPr>
        <p:spPr>
          <a:xfrm>
            <a:off x="457200" y="1535112"/>
            <a:ext cx="4040100" cy="639900"/>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6" name="Google Shape;126;p19"/>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7" name="Google Shape;127;p19"/>
          <p:cNvSpPr txBox="1">
            <a:spLocks noGrp="1"/>
          </p:cNvSpPr>
          <p:nvPr>
            <p:ph type="body" idx="3"/>
          </p:nvPr>
        </p:nvSpPr>
        <p:spPr>
          <a:xfrm>
            <a:off x="4645025" y="1535112"/>
            <a:ext cx="4041900" cy="639900"/>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9" name="Google Shape;129;p1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30" name="Google Shape;130;p1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31" name="Google Shape;131;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34" name="Google Shape;134;p2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35" name="Google Shape;135;p2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36" name="Google Shape;136;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2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39" name="Google Shape;139;p2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40" name="Google Shape;140;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43" name="Google Shape;143;p22"/>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Google Shape;144;p22"/>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5" name="Google Shape;145;p2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46" name="Google Shape;146;p2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47" name="Google Shape;147;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 name="Google Shape;24;p3"/>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6" name="Google Shape;26;p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7" name="Google Shape;27;p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0" name="Google Shape;150;p23"/>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51" name="Google Shape;151;p23"/>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52" name="Google Shape;152;p2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53" name="Google Shape;153;p2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54" name="Google Shape;154;p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7" name="Google Shape;157;p24"/>
          <p:cNvSpPr txBox="1">
            <a:spLocks noGrp="1"/>
          </p:cNvSpPr>
          <p:nvPr>
            <p:ph type="body" idx="1"/>
          </p:nvPr>
        </p:nvSpPr>
        <p:spPr>
          <a:xfrm rot="5400000">
            <a:off x="2308946" y="-386486"/>
            <a:ext cx="4526100" cy="8229600"/>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2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59" name="Google Shape;159;p2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60" name="Google Shape;160;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1"/>
        <p:cNvGrpSpPr/>
        <p:nvPr/>
      </p:nvGrpSpPr>
      <p:grpSpPr>
        <a:xfrm>
          <a:off x="0" y="0"/>
          <a:ext cx="0" cy="0"/>
          <a:chOff x="0" y="0"/>
          <a:chExt cx="0" cy="0"/>
        </a:xfrm>
      </p:grpSpPr>
      <p:sp>
        <p:nvSpPr>
          <p:cNvPr id="162" name="Google Shape;162;p25"/>
          <p:cNvSpPr txBox="1">
            <a:spLocks noGrp="1"/>
          </p:cNvSpPr>
          <p:nvPr>
            <p:ph type="title"/>
          </p:nvPr>
        </p:nvSpPr>
        <p:spPr>
          <a:xfrm rot="5400000">
            <a:off x="4732348" y="2171687"/>
            <a:ext cx="5851500" cy="20574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3" name="Google Shape;163;p25"/>
          <p:cNvSpPr txBox="1">
            <a:spLocks noGrp="1"/>
          </p:cNvSpPr>
          <p:nvPr>
            <p:ph type="body" idx="1"/>
          </p:nvPr>
        </p:nvSpPr>
        <p:spPr>
          <a:xfrm rot="5400000">
            <a:off x="541347" y="190486"/>
            <a:ext cx="5851500" cy="6019800"/>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65" name="Google Shape;165;p2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66" name="Google Shape;166;p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4"/>
        <p:cNvGrpSpPr/>
        <p:nvPr/>
      </p:nvGrpSpPr>
      <p:grpSpPr>
        <a:xfrm>
          <a:off x="0" y="0"/>
          <a:ext cx="0" cy="0"/>
          <a:chOff x="0" y="0"/>
          <a:chExt cx="0" cy="0"/>
        </a:xfrm>
      </p:grpSpPr>
      <p:sp>
        <p:nvSpPr>
          <p:cNvPr id="175" name="Google Shape;175;p27"/>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6" name="Google Shape;176;p27"/>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77" name="Google Shape;177;p2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78" name="Google Shape;178;p2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79" name="Google Shape;179;p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2" name="Google Shape;182;p28"/>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3" name="Google Shape;183;p2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84" name="Google Shape;184;p2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85" name="Google Shape;185;p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6"/>
        <p:cNvGrpSpPr/>
        <p:nvPr/>
      </p:nvGrpSpPr>
      <p:grpSpPr>
        <a:xfrm>
          <a:off x="0" y="0"/>
          <a:ext cx="0" cy="0"/>
          <a:chOff x="0" y="0"/>
          <a:chExt cx="0" cy="0"/>
        </a:xfrm>
      </p:grpSpPr>
      <p:sp>
        <p:nvSpPr>
          <p:cNvPr id="187" name="Google Shape;187;p29"/>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8" name="Google Shape;188;p29"/>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9" name="Google Shape;189;p2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90" name="Google Shape;190;p2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91" name="Google Shape;191;p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4" name="Google Shape;194;p30"/>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p30"/>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3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97" name="Google Shape;197;p3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98" name="Google Shape;198;p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1" name="Google Shape;201;p31"/>
          <p:cNvSpPr txBox="1">
            <a:spLocks noGrp="1"/>
          </p:cNvSpPr>
          <p:nvPr>
            <p:ph type="body" idx="1"/>
          </p:nvPr>
        </p:nvSpPr>
        <p:spPr>
          <a:xfrm>
            <a:off x="457200" y="1535112"/>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2" name="Google Shape;202;p31"/>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03" name="Google Shape;203;p31"/>
          <p:cNvSpPr txBox="1">
            <a:spLocks noGrp="1"/>
          </p:cNvSpPr>
          <p:nvPr>
            <p:ph type="body" idx="3"/>
          </p:nvPr>
        </p:nvSpPr>
        <p:spPr>
          <a:xfrm>
            <a:off x="4645025" y="1535112"/>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4" name="Google Shape;204;p31"/>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05" name="Google Shape;205;p3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06" name="Google Shape;206;p3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07" name="Google Shape;207;p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8"/>
        <p:cNvGrpSpPr/>
        <p:nvPr/>
      </p:nvGrpSpPr>
      <p:grpSpPr>
        <a:xfrm>
          <a:off x="0" y="0"/>
          <a:ext cx="0" cy="0"/>
          <a:chOff x="0" y="0"/>
          <a:chExt cx="0" cy="0"/>
        </a:xfrm>
      </p:grpSpPr>
      <p:sp>
        <p:nvSpPr>
          <p:cNvPr id="209" name="Google Shape;209;p3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0" name="Google Shape;210;p3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11" name="Google Shape;211;p3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12" name="Google Shape;212;p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3"/>
        <p:cNvGrpSpPr/>
        <p:nvPr/>
      </p:nvGrpSpPr>
      <p:grpSpPr>
        <a:xfrm>
          <a:off x="0" y="0"/>
          <a:ext cx="0" cy="0"/>
          <a:chOff x="0" y="0"/>
          <a:chExt cx="0" cy="0"/>
        </a:xfrm>
      </p:grpSpPr>
      <p:sp>
        <p:nvSpPr>
          <p:cNvPr id="214" name="Google Shape;214;p3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15" name="Google Shape;215;p3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16" name="Google Shape;216;p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8"/>
        <p:cNvGrpSpPr/>
        <p:nvPr/>
      </p:nvGrpSpPr>
      <p:grpSpPr>
        <a:xfrm>
          <a:off x="0" y="0"/>
          <a:ext cx="0" cy="0"/>
          <a:chOff x="0" y="0"/>
          <a:chExt cx="0" cy="0"/>
        </a:xfrm>
      </p:grpSpPr>
      <p:sp>
        <p:nvSpPr>
          <p:cNvPr id="29" name="Google Shape;29;p4"/>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 name="Google Shape;30;p4"/>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1" name="Google Shape;31;p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2" name="Google Shape;32;p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3" name="Google Shape;33;p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7"/>
        <p:cNvGrpSpPr/>
        <p:nvPr/>
      </p:nvGrpSpPr>
      <p:grpSpPr>
        <a:xfrm>
          <a:off x="0" y="0"/>
          <a:ext cx="0" cy="0"/>
          <a:chOff x="0" y="0"/>
          <a:chExt cx="0" cy="0"/>
        </a:xfrm>
      </p:grpSpPr>
      <p:sp>
        <p:nvSpPr>
          <p:cNvPr id="218" name="Google Shape;218;p34"/>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9" name="Google Shape;219;p34"/>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0" name="Google Shape;220;p34"/>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1" name="Google Shape;221;p3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22" name="Google Shape;222;p3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23" name="Google Shape;223;p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4"/>
        <p:cNvGrpSpPr/>
        <p:nvPr/>
      </p:nvGrpSpPr>
      <p:grpSpPr>
        <a:xfrm>
          <a:off x="0" y="0"/>
          <a:ext cx="0" cy="0"/>
          <a:chOff x="0" y="0"/>
          <a:chExt cx="0" cy="0"/>
        </a:xfrm>
      </p:grpSpPr>
      <p:sp>
        <p:nvSpPr>
          <p:cNvPr id="225" name="Google Shape;225;p35"/>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6" name="Google Shape;226;p35"/>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227" name="Google Shape;227;p35"/>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8" name="Google Shape;228;p3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29" name="Google Shape;229;p3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30" name="Google Shape;230;p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1"/>
        <p:cNvGrpSpPr/>
        <p:nvPr/>
      </p:nvGrpSpPr>
      <p:grpSpPr>
        <a:xfrm>
          <a:off x="0" y="0"/>
          <a:ext cx="0" cy="0"/>
          <a:chOff x="0" y="0"/>
          <a:chExt cx="0" cy="0"/>
        </a:xfrm>
      </p:grpSpPr>
      <p:sp>
        <p:nvSpPr>
          <p:cNvPr id="232" name="Google Shape;232;p3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33" name="Google Shape;233;p36"/>
          <p:cNvSpPr txBox="1">
            <a:spLocks noGrp="1"/>
          </p:cNvSpPr>
          <p:nvPr>
            <p:ph type="body" idx="1"/>
          </p:nvPr>
        </p:nvSpPr>
        <p:spPr>
          <a:xfrm rot="5400000">
            <a:off x="2308947" y="-386486"/>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4" name="Google Shape;234;p3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35" name="Google Shape;235;p3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36" name="Google Shape;236;p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rot="5400000">
            <a:off x="4732348" y="2171688"/>
            <a:ext cx="5851500"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39" name="Google Shape;239;p37"/>
          <p:cNvSpPr txBox="1">
            <a:spLocks noGrp="1"/>
          </p:cNvSpPr>
          <p:nvPr>
            <p:ph type="body" idx="1"/>
          </p:nvPr>
        </p:nvSpPr>
        <p:spPr>
          <a:xfrm rot="5400000">
            <a:off x="541348" y="190486"/>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0" name="Google Shape;240;p3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41" name="Google Shape;241;p3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42" name="Google Shape;242;p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0"/>
        <p:cNvGrpSpPr/>
        <p:nvPr/>
      </p:nvGrpSpPr>
      <p:grpSpPr>
        <a:xfrm>
          <a:off x="0" y="0"/>
          <a:ext cx="0" cy="0"/>
          <a:chOff x="0" y="0"/>
          <a:chExt cx="0" cy="0"/>
        </a:xfrm>
      </p:grpSpPr>
      <p:sp>
        <p:nvSpPr>
          <p:cNvPr id="251" name="Google Shape;251;p3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52" name="Google Shape;252;p39"/>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54" name="Google Shape;254;p3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55" name="Google Shape;255;p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6"/>
        <p:cNvGrpSpPr/>
        <p:nvPr/>
      </p:nvGrpSpPr>
      <p:grpSpPr>
        <a:xfrm>
          <a:off x="0" y="0"/>
          <a:ext cx="0" cy="0"/>
          <a:chOff x="0" y="0"/>
          <a:chExt cx="0" cy="0"/>
        </a:xfrm>
      </p:grpSpPr>
      <p:sp>
        <p:nvSpPr>
          <p:cNvPr id="257" name="Google Shape;257;p40"/>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58" name="Google Shape;258;p40"/>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59" name="Google Shape;259;p4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60" name="Google Shape;260;p4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61" name="Google Shape;261;p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2"/>
        <p:cNvGrpSpPr/>
        <p:nvPr/>
      </p:nvGrpSpPr>
      <p:grpSpPr>
        <a:xfrm>
          <a:off x="0" y="0"/>
          <a:ext cx="0" cy="0"/>
          <a:chOff x="0" y="0"/>
          <a:chExt cx="0" cy="0"/>
        </a:xfrm>
      </p:grpSpPr>
      <p:sp>
        <p:nvSpPr>
          <p:cNvPr id="263" name="Google Shape;263;p41"/>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64" name="Google Shape;264;p41"/>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65" name="Google Shape;265;p4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66" name="Google Shape;266;p4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67" name="Google Shape;267;p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8"/>
        <p:cNvGrpSpPr/>
        <p:nvPr/>
      </p:nvGrpSpPr>
      <p:grpSpPr>
        <a:xfrm>
          <a:off x="0" y="0"/>
          <a:ext cx="0" cy="0"/>
          <a:chOff x="0" y="0"/>
          <a:chExt cx="0" cy="0"/>
        </a:xfrm>
      </p:grpSpPr>
      <p:sp>
        <p:nvSpPr>
          <p:cNvPr id="269" name="Google Shape;269;p4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70" name="Google Shape;270;p42"/>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1" name="Google Shape;271;p42"/>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2" name="Google Shape;272;p4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73" name="Google Shape;273;p4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74" name="Google Shape;274;p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5"/>
        <p:cNvGrpSpPr/>
        <p:nvPr/>
      </p:nvGrpSpPr>
      <p:grpSpPr>
        <a:xfrm>
          <a:off x="0" y="0"/>
          <a:ext cx="0" cy="0"/>
          <a:chOff x="0" y="0"/>
          <a:chExt cx="0" cy="0"/>
        </a:xfrm>
      </p:grpSpPr>
      <p:sp>
        <p:nvSpPr>
          <p:cNvPr id="276" name="Google Shape;276;p4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77" name="Google Shape;277;p43"/>
          <p:cNvSpPr txBox="1">
            <a:spLocks noGrp="1"/>
          </p:cNvSpPr>
          <p:nvPr>
            <p:ph type="body" idx="1"/>
          </p:nvPr>
        </p:nvSpPr>
        <p:spPr>
          <a:xfrm>
            <a:off x="457200" y="1535112"/>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8" name="Google Shape;278;p43"/>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9" name="Google Shape;279;p43"/>
          <p:cNvSpPr txBox="1">
            <a:spLocks noGrp="1"/>
          </p:cNvSpPr>
          <p:nvPr>
            <p:ph type="body" idx="3"/>
          </p:nvPr>
        </p:nvSpPr>
        <p:spPr>
          <a:xfrm>
            <a:off x="4645025" y="1535112"/>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80" name="Google Shape;280;p43"/>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81" name="Google Shape;281;p4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82" name="Google Shape;282;p4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83" name="Google Shape;283;p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4"/>
        <p:cNvGrpSpPr/>
        <p:nvPr/>
      </p:nvGrpSpPr>
      <p:grpSpPr>
        <a:xfrm>
          <a:off x="0" y="0"/>
          <a:ext cx="0" cy="0"/>
          <a:chOff x="0" y="0"/>
          <a:chExt cx="0" cy="0"/>
        </a:xfrm>
      </p:grpSpPr>
      <p:sp>
        <p:nvSpPr>
          <p:cNvPr id="285" name="Google Shape;285;p4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86" name="Google Shape;286;p4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87" name="Google Shape;287;p4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88" name="Google Shape;288;p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6" name="Google Shape;36;p5"/>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9" name="Google Shape;39;p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0" name="Google Shape;40;p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9"/>
        <p:cNvGrpSpPr/>
        <p:nvPr/>
      </p:nvGrpSpPr>
      <p:grpSpPr>
        <a:xfrm>
          <a:off x="0" y="0"/>
          <a:ext cx="0" cy="0"/>
          <a:chOff x="0" y="0"/>
          <a:chExt cx="0" cy="0"/>
        </a:xfrm>
      </p:grpSpPr>
      <p:sp>
        <p:nvSpPr>
          <p:cNvPr id="290" name="Google Shape;290;p4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91" name="Google Shape;291;p4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92" name="Google Shape;292;p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3"/>
        <p:cNvGrpSpPr/>
        <p:nvPr/>
      </p:nvGrpSpPr>
      <p:grpSpPr>
        <a:xfrm>
          <a:off x="0" y="0"/>
          <a:ext cx="0" cy="0"/>
          <a:chOff x="0" y="0"/>
          <a:chExt cx="0" cy="0"/>
        </a:xfrm>
      </p:grpSpPr>
      <p:sp>
        <p:nvSpPr>
          <p:cNvPr id="294" name="Google Shape;294;p46"/>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95" name="Google Shape;295;p46"/>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6"/>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97" name="Google Shape;297;p4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98" name="Google Shape;298;p4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99" name="Google Shape;299;p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0"/>
        <p:cNvGrpSpPr/>
        <p:nvPr/>
      </p:nvGrpSpPr>
      <p:grpSpPr>
        <a:xfrm>
          <a:off x="0" y="0"/>
          <a:ext cx="0" cy="0"/>
          <a:chOff x="0" y="0"/>
          <a:chExt cx="0" cy="0"/>
        </a:xfrm>
      </p:grpSpPr>
      <p:sp>
        <p:nvSpPr>
          <p:cNvPr id="301" name="Google Shape;301;p47"/>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2" name="Google Shape;302;p47"/>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303" name="Google Shape;303;p47"/>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04" name="Google Shape;304;p4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05" name="Google Shape;305;p4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06" name="Google Shape;306;p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7"/>
        <p:cNvGrpSpPr/>
        <p:nvPr/>
      </p:nvGrpSpPr>
      <p:grpSpPr>
        <a:xfrm>
          <a:off x="0" y="0"/>
          <a:ext cx="0" cy="0"/>
          <a:chOff x="0" y="0"/>
          <a:chExt cx="0" cy="0"/>
        </a:xfrm>
      </p:grpSpPr>
      <p:sp>
        <p:nvSpPr>
          <p:cNvPr id="308" name="Google Shape;308;p4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9" name="Google Shape;309;p48"/>
          <p:cNvSpPr txBox="1">
            <a:spLocks noGrp="1"/>
          </p:cNvSpPr>
          <p:nvPr>
            <p:ph type="body" idx="1"/>
          </p:nvPr>
        </p:nvSpPr>
        <p:spPr>
          <a:xfrm rot="5400000">
            <a:off x="2308946" y="-386486"/>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0" name="Google Shape;310;p4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11" name="Google Shape;311;p4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12" name="Google Shape;312;p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3"/>
        <p:cNvGrpSpPr/>
        <p:nvPr/>
      </p:nvGrpSpPr>
      <p:grpSpPr>
        <a:xfrm>
          <a:off x="0" y="0"/>
          <a:ext cx="0" cy="0"/>
          <a:chOff x="0" y="0"/>
          <a:chExt cx="0" cy="0"/>
        </a:xfrm>
      </p:grpSpPr>
      <p:sp>
        <p:nvSpPr>
          <p:cNvPr id="314" name="Google Shape;314;p49"/>
          <p:cNvSpPr txBox="1">
            <a:spLocks noGrp="1"/>
          </p:cNvSpPr>
          <p:nvPr>
            <p:ph type="title"/>
          </p:nvPr>
        </p:nvSpPr>
        <p:spPr>
          <a:xfrm rot="5400000">
            <a:off x="4732348" y="2171687"/>
            <a:ext cx="5851500"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15" name="Google Shape;315;p49"/>
          <p:cNvSpPr txBox="1">
            <a:spLocks noGrp="1"/>
          </p:cNvSpPr>
          <p:nvPr>
            <p:ph type="body" idx="1"/>
          </p:nvPr>
        </p:nvSpPr>
        <p:spPr>
          <a:xfrm rot="5400000">
            <a:off x="541347" y="190486"/>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6" name="Google Shape;316;p4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17" name="Google Shape;317;p4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18" name="Google Shape;318;p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6"/>
        <p:cNvGrpSpPr/>
        <p:nvPr/>
      </p:nvGrpSpPr>
      <p:grpSpPr>
        <a:xfrm>
          <a:off x="0" y="0"/>
          <a:ext cx="0" cy="0"/>
          <a:chOff x="0" y="0"/>
          <a:chExt cx="0" cy="0"/>
        </a:xfrm>
      </p:grpSpPr>
      <p:sp>
        <p:nvSpPr>
          <p:cNvPr id="327" name="Google Shape;327;p5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28" name="Google Shape;328;p51"/>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9" name="Google Shape;329;p5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30" name="Google Shape;330;p5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31" name="Google Shape;331;p5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2"/>
        <p:cNvGrpSpPr/>
        <p:nvPr/>
      </p:nvGrpSpPr>
      <p:grpSpPr>
        <a:xfrm>
          <a:off x="0" y="0"/>
          <a:ext cx="0" cy="0"/>
          <a:chOff x="0" y="0"/>
          <a:chExt cx="0" cy="0"/>
        </a:xfrm>
      </p:grpSpPr>
      <p:sp>
        <p:nvSpPr>
          <p:cNvPr id="333" name="Google Shape;333;p52"/>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34" name="Google Shape;334;p52"/>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35" name="Google Shape;335;p5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36" name="Google Shape;336;p5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37" name="Google Shape;337;p5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8"/>
        <p:cNvGrpSpPr/>
        <p:nvPr/>
      </p:nvGrpSpPr>
      <p:grpSpPr>
        <a:xfrm>
          <a:off x="0" y="0"/>
          <a:ext cx="0" cy="0"/>
          <a:chOff x="0" y="0"/>
          <a:chExt cx="0" cy="0"/>
        </a:xfrm>
      </p:grpSpPr>
      <p:sp>
        <p:nvSpPr>
          <p:cNvPr id="339" name="Google Shape;339;p53"/>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40" name="Google Shape;340;p53"/>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1" name="Google Shape;341;p5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42" name="Google Shape;342;p5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43" name="Google Shape;343;p5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4"/>
        <p:cNvGrpSpPr/>
        <p:nvPr/>
      </p:nvGrpSpPr>
      <p:grpSpPr>
        <a:xfrm>
          <a:off x="0" y="0"/>
          <a:ext cx="0" cy="0"/>
          <a:chOff x="0" y="0"/>
          <a:chExt cx="0" cy="0"/>
        </a:xfrm>
      </p:grpSpPr>
      <p:sp>
        <p:nvSpPr>
          <p:cNvPr id="345" name="Google Shape;345;p5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46" name="Google Shape;346;p54"/>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7" name="Google Shape;347;p54"/>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8" name="Google Shape;348;p5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49" name="Google Shape;349;p5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50" name="Google Shape;350;p5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1"/>
        <p:cNvGrpSpPr/>
        <p:nvPr/>
      </p:nvGrpSpPr>
      <p:grpSpPr>
        <a:xfrm>
          <a:off x="0" y="0"/>
          <a:ext cx="0" cy="0"/>
          <a:chOff x="0" y="0"/>
          <a:chExt cx="0" cy="0"/>
        </a:xfrm>
      </p:grpSpPr>
      <p:sp>
        <p:nvSpPr>
          <p:cNvPr id="352" name="Google Shape;352;p55"/>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53" name="Google Shape;353;p55"/>
          <p:cNvSpPr txBox="1">
            <a:spLocks noGrp="1"/>
          </p:cNvSpPr>
          <p:nvPr>
            <p:ph type="body" idx="1"/>
          </p:nvPr>
        </p:nvSpPr>
        <p:spPr>
          <a:xfrm>
            <a:off x="457200" y="1535112"/>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54" name="Google Shape;354;p55"/>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55" name="Google Shape;355;p55"/>
          <p:cNvSpPr txBox="1">
            <a:spLocks noGrp="1"/>
          </p:cNvSpPr>
          <p:nvPr>
            <p:ph type="body" idx="3"/>
          </p:nvPr>
        </p:nvSpPr>
        <p:spPr>
          <a:xfrm>
            <a:off x="4645025" y="1535112"/>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56" name="Google Shape;356;p55"/>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57" name="Google Shape;357;p5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58" name="Google Shape;358;p5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59" name="Google Shape;359;p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3" name="Google Shape;43;p6"/>
          <p:cNvSpPr txBox="1">
            <a:spLocks noGrp="1"/>
          </p:cNvSpPr>
          <p:nvPr>
            <p:ph type="body" idx="1"/>
          </p:nvPr>
        </p:nvSpPr>
        <p:spPr>
          <a:xfrm>
            <a:off x="457200" y="1535112"/>
            <a:ext cx="4040100" cy="639899"/>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3"/>
          </p:nvPr>
        </p:nvSpPr>
        <p:spPr>
          <a:xfrm>
            <a:off x="4645025" y="1535112"/>
            <a:ext cx="4041900" cy="639899"/>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8" name="Google Shape;48;p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9" name="Google Shape;49;p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0"/>
        <p:cNvGrpSpPr/>
        <p:nvPr/>
      </p:nvGrpSpPr>
      <p:grpSpPr>
        <a:xfrm>
          <a:off x="0" y="0"/>
          <a:ext cx="0" cy="0"/>
          <a:chOff x="0" y="0"/>
          <a:chExt cx="0" cy="0"/>
        </a:xfrm>
      </p:grpSpPr>
      <p:sp>
        <p:nvSpPr>
          <p:cNvPr id="361" name="Google Shape;361;p5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62" name="Google Shape;362;p5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63" name="Google Shape;363;p5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64" name="Google Shape;364;p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5"/>
        <p:cNvGrpSpPr/>
        <p:nvPr/>
      </p:nvGrpSpPr>
      <p:grpSpPr>
        <a:xfrm>
          <a:off x="0" y="0"/>
          <a:ext cx="0" cy="0"/>
          <a:chOff x="0" y="0"/>
          <a:chExt cx="0" cy="0"/>
        </a:xfrm>
      </p:grpSpPr>
      <p:sp>
        <p:nvSpPr>
          <p:cNvPr id="366" name="Google Shape;366;p5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67" name="Google Shape;367;p5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68" name="Google Shape;368;p5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9"/>
        <p:cNvGrpSpPr/>
        <p:nvPr/>
      </p:nvGrpSpPr>
      <p:grpSpPr>
        <a:xfrm>
          <a:off x="0" y="0"/>
          <a:ext cx="0" cy="0"/>
          <a:chOff x="0" y="0"/>
          <a:chExt cx="0" cy="0"/>
        </a:xfrm>
      </p:grpSpPr>
      <p:sp>
        <p:nvSpPr>
          <p:cNvPr id="370" name="Google Shape;370;p58"/>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71" name="Google Shape;371;p58"/>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2" name="Google Shape;372;p58"/>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73" name="Google Shape;373;p5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74" name="Google Shape;374;p5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75" name="Google Shape;375;p5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6"/>
        <p:cNvGrpSpPr/>
        <p:nvPr/>
      </p:nvGrpSpPr>
      <p:grpSpPr>
        <a:xfrm>
          <a:off x="0" y="0"/>
          <a:ext cx="0" cy="0"/>
          <a:chOff x="0" y="0"/>
          <a:chExt cx="0" cy="0"/>
        </a:xfrm>
      </p:grpSpPr>
      <p:sp>
        <p:nvSpPr>
          <p:cNvPr id="377" name="Google Shape;377;p59"/>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78" name="Google Shape;378;p59"/>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379" name="Google Shape;379;p59"/>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80" name="Google Shape;380;p5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81" name="Google Shape;381;p5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82" name="Google Shape;382;p5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3"/>
        <p:cNvGrpSpPr/>
        <p:nvPr/>
      </p:nvGrpSpPr>
      <p:grpSpPr>
        <a:xfrm>
          <a:off x="0" y="0"/>
          <a:ext cx="0" cy="0"/>
          <a:chOff x="0" y="0"/>
          <a:chExt cx="0" cy="0"/>
        </a:xfrm>
      </p:grpSpPr>
      <p:sp>
        <p:nvSpPr>
          <p:cNvPr id="384" name="Google Shape;384;p6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85" name="Google Shape;385;p60"/>
          <p:cNvSpPr txBox="1">
            <a:spLocks noGrp="1"/>
          </p:cNvSpPr>
          <p:nvPr>
            <p:ph type="body" idx="1"/>
          </p:nvPr>
        </p:nvSpPr>
        <p:spPr>
          <a:xfrm rot="5400000">
            <a:off x="2308950" y="-386487"/>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6" name="Google Shape;386;p6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87" name="Google Shape;387;p6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88" name="Google Shape;388;p6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9"/>
        <p:cNvGrpSpPr/>
        <p:nvPr/>
      </p:nvGrpSpPr>
      <p:grpSpPr>
        <a:xfrm>
          <a:off x="0" y="0"/>
          <a:ext cx="0" cy="0"/>
          <a:chOff x="0" y="0"/>
          <a:chExt cx="0" cy="0"/>
        </a:xfrm>
      </p:grpSpPr>
      <p:sp>
        <p:nvSpPr>
          <p:cNvPr id="390" name="Google Shape;390;p61"/>
          <p:cNvSpPr txBox="1">
            <a:spLocks noGrp="1"/>
          </p:cNvSpPr>
          <p:nvPr>
            <p:ph type="title"/>
          </p:nvPr>
        </p:nvSpPr>
        <p:spPr>
          <a:xfrm rot="5400000">
            <a:off x="4732350" y="2171687"/>
            <a:ext cx="5851500"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91" name="Google Shape;391;p61"/>
          <p:cNvSpPr txBox="1">
            <a:spLocks noGrp="1"/>
          </p:cNvSpPr>
          <p:nvPr>
            <p:ph type="body" idx="1"/>
          </p:nvPr>
        </p:nvSpPr>
        <p:spPr>
          <a:xfrm rot="5400000">
            <a:off x="541350" y="190487"/>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2" name="Google Shape;392;p6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93" name="Google Shape;393;p6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94" name="Google Shape;394;p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52" name="Google Shape;52;p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3" name="Google Shape;53;p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4" name="Google Shape;54;p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7" name="Google Shape;57;p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8" name="Google Shape;58;p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Google Shape;61;p9"/>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64" name="Google Shape;64;p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65" name="Google Shape;65;p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Google Shape;68;p10"/>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9" name="Google Shape;69;p10"/>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1" name="Google Shape;71;p1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2" name="Google Shape;72;p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pic>
        <p:nvPicPr>
          <p:cNvPr id="10" name="Google Shape;10;p1" descr="Mandt_SOO-DOH-Presentation_NO-TEXT_5.jpg"/>
          <p:cNvPicPr preferRelativeResize="0"/>
          <p:nvPr/>
        </p:nvPicPr>
        <p:blipFill rotWithShape="1">
          <a:blip r:embed="rId15">
            <a:alphaModFix/>
          </a:blip>
          <a:srcRect/>
          <a:stretch/>
        </p:blipFill>
        <p:spPr>
          <a:xfrm>
            <a:off x="0" y="0"/>
            <a:ext cx="9144000" cy="6858000"/>
          </a:xfrm>
          <a:prstGeom prst="rect">
            <a:avLst/>
          </a:prstGeom>
          <a:noFill/>
          <a:ln>
            <a:noFill/>
          </a:ln>
        </p:spPr>
      </p:pic>
      <p:sp>
        <p:nvSpPr>
          <p:cNvPr id="11" name="Google Shape;11;p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Google Shape;12;p1"/>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5" name="Google Shape;15;p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pic>
        <p:nvPicPr>
          <p:cNvPr id="92" name="Google Shape;92;p14" descr="Mandt_SOO-DOH-Presentation_NO-TEXT_5.jpg"/>
          <p:cNvPicPr preferRelativeResize="0"/>
          <p:nvPr/>
        </p:nvPicPr>
        <p:blipFill rotWithShape="1">
          <a:blip r:embed="rId12">
            <a:alphaModFix/>
          </a:blip>
          <a:srcRect/>
          <a:stretch/>
        </p:blipFill>
        <p:spPr>
          <a:xfrm>
            <a:off x="0" y="0"/>
            <a:ext cx="9144000" cy="6858000"/>
          </a:xfrm>
          <a:prstGeom prst="rect">
            <a:avLst/>
          </a:prstGeom>
          <a:noFill/>
          <a:ln>
            <a:noFill/>
          </a:ln>
        </p:spPr>
      </p:pic>
      <p:sp>
        <p:nvSpPr>
          <p:cNvPr id="93" name="Google Shape;93;p1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Google Shape;94;p14"/>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Google Shape;95;p1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96" name="Google Shape;96;p1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97" name="Google Shape;97;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pic>
        <p:nvPicPr>
          <p:cNvPr id="168" name="Google Shape;168;p26"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69" name="Google Shape;169;p2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0" name="Google Shape;170;p26"/>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1" name="Google Shape;171;p2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72" name="Google Shape;172;p2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73" name="Google Shape;173;p2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pic>
        <p:nvPicPr>
          <p:cNvPr id="244" name="Google Shape;244;p38"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245" name="Google Shape;245;p3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6" name="Google Shape;246;p38"/>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7" name="Google Shape;247;p3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48" name="Google Shape;248;p3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49" name="Google Shape;249;p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pic>
        <p:nvPicPr>
          <p:cNvPr id="320" name="Google Shape;320;p5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321" name="Google Shape;321;p5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22" name="Google Shape;322;p50"/>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5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24" name="Google Shape;324;p5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25" name="Google Shape;325;p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13.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4.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32.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99"/>
        <p:cNvGrpSpPr/>
        <p:nvPr/>
      </p:nvGrpSpPr>
      <p:grpSpPr>
        <a:xfrm>
          <a:off x="0" y="0"/>
          <a:ext cx="0" cy="0"/>
          <a:chOff x="0" y="0"/>
          <a:chExt cx="0" cy="0"/>
        </a:xfrm>
      </p:grpSpPr>
      <p:sp>
        <p:nvSpPr>
          <p:cNvPr id="400" name="Google Shape;400;p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dirty="0">
              <a:solidFill>
                <a:srgbClr val="000000"/>
              </a:solidFill>
              <a:latin typeface="Arial"/>
              <a:ea typeface="Arial"/>
              <a:cs typeface="Arial"/>
              <a:sym typeface="Arial"/>
            </a:endParaRPr>
          </a:p>
        </p:txBody>
      </p:sp>
      <p:pic>
        <p:nvPicPr>
          <p:cNvPr id="401" name="Google Shape;401;p62" descr="Picture1.jpg"/>
          <p:cNvPicPr preferRelativeResize="0"/>
          <p:nvPr/>
        </p:nvPicPr>
        <p:blipFill rotWithShape="1">
          <a:blip r:embed="rId3">
            <a:alphaModFix/>
          </a:blip>
          <a:srcRect/>
          <a:stretch/>
        </p:blipFill>
        <p:spPr>
          <a:xfrm>
            <a:off x="12" y="32896"/>
            <a:ext cx="9143984" cy="6858000"/>
          </a:xfrm>
          <a:prstGeom prst="rect">
            <a:avLst/>
          </a:prstGeom>
          <a:noFill/>
          <a:ln>
            <a:noFill/>
          </a:ln>
        </p:spPr>
      </p:pic>
      <p:sp>
        <p:nvSpPr>
          <p:cNvPr id="402" name="Google Shape;402;p62"/>
          <p:cNvSpPr txBox="1"/>
          <p:nvPr/>
        </p:nvSpPr>
        <p:spPr>
          <a:xfrm>
            <a:off x="5878275" y="1672950"/>
            <a:ext cx="2706600" cy="228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dirty="0">
                <a:solidFill>
                  <a:schemeClr val="lt1"/>
                </a:solidFill>
                <a:latin typeface="Calibri"/>
                <a:ea typeface="Calibri"/>
                <a:cs typeface="Calibri"/>
                <a:sym typeface="Calibri"/>
              </a:rPr>
              <a:t>GOES-17 ABI L2+ </a:t>
            </a:r>
            <a:r>
              <a:rPr lang="en-US" sz="2000" dirty="0">
                <a:solidFill>
                  <a:schemeClr val="lt1"/>
                </a:solidFill>
                <a:latin typeface="Calibri"/>
                <a:ea typeface="Calibri"/>
                <a:cs typeface="Calibri"/>
                <a:sym typeface="Calibri"/>
              </a:rPr>
              <a:t>Nighttime</a:t>
            </a:r>
            <a:r>
              <a:rPr lang="en-US" sz="2000" b="0" i="0" u="none" strike="noStrike" cap="none" dirty="0">
                <a:solidFill>
                  <a:schemeClr val="lt1"/>
                </a:solidFill>
                <a:latin typeface="Calibri"/>
                <a:ea typeface="Calibri"/>
                <a:cs typeface="Calibri"/>
                <a:sym typeface="Calibri"/>
              </a:rPr>
              <a:t> Cloud Optical and </a:t>
            </a:r>
            <a:r>
              <a:rPr lang="en-US" sz="2000" dirty="0">
                <a:solidFill>
                  <a:schemeClr val="lt1"/>
                </a:solidFill>
                <a:latin typeface="Calibri"/>
                <a:ea typeface="Calibri"/>
                <a:cs typeface="Calibri"/>
                <a:sym typeface="Calibri"/>
              </a:rPr>
              <a:t>M</a:t>
            </a:r>
            <a:r>
              <a:rPr lang="en-US" sz="2000" b="0" i="0" u="none" strike="noStrike" cap="none" dirty="0">
                <a:solidFill>
                  <a:schemeClr val="lt1"/>
                </a:solidFill>
                <a:latin typeface="Calibri"/>
                <a:ea typeface="Calibri"/>
                <a:cs typeface="Calibri"/>
                <a:sym typeface="Calibri"/>
              </a:rPr>
              <a:t>icrophysical </a:t>
            </a:r>
            <a:r>
              <a:rPr lang="en-US" sz="2000" b="0" i="0" u="none" strike="noStrike" cap="none" dirty="0" smtClean="0">
                <a:solidFill>
                  <a:schemeClr val="lt1"/>
                </a:solidFill>
                <a:latin typeface="Calibri"/>
                <a:ea typeface="Calibri"/>
                <a:cs typeface="Calibri"/>
                <a:sym typeface="Calibri"/>
              </a:rPr>
              <a:t>Properties</a:t>
            </a:r>
            <a:r>
              <a:rPr lang="en-US" sz="2000" b="0" i="0" u="none" strike="noStrike" cap="none" dirty="0">
                <a:solidFill>
                  <a:schemeClr val="lt1"/>
                </a:solidFill>
                <a:latin typeface="Calibri"/>
                <a:ea typeface="Calibri"/>
                <a:cs typeface="Calibri"/>
                <a:sym typeface="Calibri"/>
              </a:rPr>
              <a:t/>
            </a:r>
            <a:br>
              <a:rPr lang="en-US" sz="2000" b="0" i="0" u="none" strike="noStrike" cap="none" dirty="0">
                <a:solidFill>
                  <a:schemeClr val="lt1"/>
                </a:solidFill>
                <a:latin typeface="Calibri"/>
                <a:ea typeface="Calibri"/>
                <a:cs typeface="Calibri"/>
                <a:sym typeface="Calibri"/>
              </a:rPr>
            </a:br>
            <a:r>
              <a:rPr lang="en-US" sz="2000" b="0" i="0" u="none" strike="noStrike" cap="none" dirty="0">
                <a:solidFill>
                  <a:schemeClr val="lt1"/>
                </a:solidFill>
                <a:latin typeface="Calibri"/>
                <a:ea typeface="Calibri"/>
                <a:cs typeface="Calibri"/>
                <a:sym typeface="Calibri"/>
              </a:rPr>
              <a:t>Provisional </a:t>
            </a:r>
            <a:r>
              <a:rPr lang="en-US" sz="2000" b="0" i="0" u="none" strike="noStrike" cap="none" dirty="0" smtClean="0">
                <a:solidFill>
                  <a:schemeClr val="lt1"/>
                </a:solidFill>
                <a:latin typeface="Calibri"/>
                <a:ea typeface="Calibri"/>
                <a:cs typeface="Calibri"/>
                <a:sym typeface="Calibri"/>
              </a:rPr>
              <a:t>PS-PVR</a:t>
            </a:r>
          </a:p>
          <a:p>
            <a:pPr marL="0" marR="0" lvl="0" indent="0" algn="ctr" rtl="0">
              <a:lnSpc>
                <a:spcPct val="100000"/>
              </a:lnSpc>
              <a:spcBef>
                <a:spcPts val="0"/>
              </a:spcBef>
              <a:spcAft>
                <a:spcPts val="0"/>
              </a:spcAft>
              <a:buClr>
                <a:schemeClr val="lt1"/>
              </a:buClr>
              <a:buSzPts val="2000"/>
              <a:buFont typeface="Calibri"/>
              <a:buNone/>
            </a:pPr>
            <a:r>
              <a:rPr lang="en-US" sz="2000" u="sng" dirty="0">
                <a:solidFill>
                  <a:schemeClr val="lt1"/>
                </a:solidFill>
                <a:latin typeface="Calibri"/>
                <a:cs typeface="Calibri"/>
                <a:sym typeface="Calibri"/>
              </a:rPr>
              <a:t>R</a:t>
            </a:r>
            <a:r>
              <a:rPr lang="en-US" sz="2000" u="sng" dirty="0" smtClean="0">
                <a:solidFill>
                  <a:schemeClr val="lt1"/>
                </a:solidFill>
                <a:latin typeface="Calibri"/>
                <a:cs typeface="Calibri"/>
                <a:sym typeface="Calibri"/>
              </a:rPr>
              <a:t>evisit</a:t>
            </a:r>
            <a:endParaRPr sz="1400" b="0" i="0" u="sng" strike="noStrike" cap="none" dirty="0">
              <a:solidFill>
                <a:srgbClr val="000000"/>
              </a:solidFill>
              <a:sym typeface="Arial"/>
            </a:endParaRPr>
          </a:p>
        </p:txBody>
      </p:sp>
      <p:sp>
        <p:nvSpPr>
          <p:cNvPr id="403" name="Google Shape;403;p62"/>
          <p:cNvSpPr txBox="1"/>
          <p:nvPr/>
        </p:nvSpPr>
        <p:spPr>
          <a:xfrm>
            <a:off x="5794132" y="4219442"/>
            <a:ext cx="2892668" cy="242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888888"/>
              </a:buClr>
              <a:buSzPts val="450"/>
              <a:buFont typeface="Arial"/>
              <a:buNone/>
            </a:pPr>
            <a:r>
              <a:rPr lang="en-US" sz="2000" b="0" i="0" u="none" strike="noStrike" cap="none" dirty="0" smtClean="0">
                <a:solidFill>
                  <a:schemeClr val="bg1"/>
                </a:solidFill>
                <a:latin typeface="Calibri"/>
                <a:ea typeface="Calibri"/>
                <a:cs typeface="Calibri"/>
                <a:sym typeface="Calibri"/>
              </a:rPr>
              <a:t>September 24, </a:t>
            </a:r>
            <a:r>
              <a:rPr lang="en-US" sz="2000" b="0" i="0" u="none" strike="noStrike" cap="none" dirty="0" smtClean="0">
                <a:solidFill>
                  <a:schemeClr val="bg1"/>
                </a:solidFill>
                <a:latin typeface="Calibri"/>
                <a:ea typeface="Calibri"/>
                <a:cs typeface="Calibri"/>
                <a:sym typeface="Calibri"/>
              </a:rPr>
              <a:t>2019</a:t>
            </a:r>
          </a:p>
          <a:p>
            <a:pPr marL="0" marR="0" lvl="0" indent="0" algn="ctr" rtl="0">
              <a:lnSpc>
                <a:spcPct val="100000"/>
              </a:lnSpc>
              <a:spcBef>
                <a:spcPts val="0"/>
              </a:spcBef>
              <a:spcAft>
                <a:spcPts val="0"/>
              </a:spcAft>
              <a:buClr>
                <a:srgbClr val="888888"/>
              </a:buClr>
              <a:buSzPts val="450"/>
              <a:buFont typeface="Arial"/>
              <a:buNone/>
            </a:pPr>
            <a:r>
              <a:rPr lang="en-US" sz="1600" dirty="0" smtClean="0">
                <a:solidFill>
                  <a:srgbClr val="888888"/>
                </a:solidFill>
                <a:latin typeface="Calibri"/>
                <a:ea typeface="Calibri"/>
                <a:cs typeface="Calibri"/>
                <a:sym typeface="Calibri"/>
              </a:rPr>
              <a:t>Pat </a:t>
            </a:r>
            <a:r>
              <a:rPr lang="en-US" sz="1600" dirty="0">
                <a:solidFill>
                  <a:srgbClr val="888888"/>
                </a:solidFill>
                <a:latin typeface="Calibri"/>
                <a:ea typeface="Calibri"/>
                <a:cs typeface="Calibri"/>
                <a:sym typeface="Calibri"/>
              </a:rPr>
              <a:t>Heck, </a:t>
            </a:r>
            <a:r>
              <a:rPr lang="en-US" sz="1600" b="0" i="0" u="none" strike="noStrike" cap="none" dirty="0">
                <a:solidFill>
                  <a:srgbClr val="888888"/>
                </a:solidFill>
                <a:latin typeface="Calibri"/>
                <a:ea typeface="Calibri"/>
                <a:cs typeface="Calibri"/>
                <a:sym typeface="Calibri"/>
              </a:rPr>
              <a:t> </a:t>
            </a:r>
            <a:r>
              <a:rPr lang="en-US" sz="1600" b="0" i="0" u="none" strike="noStrike" cap="none" dirty="0" smtClean="0">
                <a:solidFill>
                  <a:srgbClr val="888888"/>
                </a:solidFill>
                <a:latin typeface="Calibri"/>
                <a:ea typeface="Calibri"/>
                <a:cs typeface="Calibri"/>
                <a:sym typeface="Calibri"/>
              </a:rPr>
              <a:t>William </a:t>
            </a:r>
            <a:r>
              <a:rPr lang="en-US" sz="1600" b="0" i="0" u="none" strike="noStrike" cap="none" dirty="0" smtClean="0">
                <a:solidFill>
                  <a:srgbClr val="888888"/>
                </a:solidFill>
                <a:latin typeface="Calibri"/>
                <a:ea typeface="Calibri"/>
                <a:cs typeface="Calibri"/>
                <a:sym typeface="Calibri"/>
              </a:rPr>
              <a:t>Straka</a:t>
            </a:r>
            <a:r>
              <a:rPr lang="en-US" sz="1600" b="0" i="0" u="none" strike="noStrike" cap="none" dirty="0" smtClean="0">
                <a:solidFill>
                  <a:srgbClr val="888888"/>
                </a:solidFill>
                <a:latin typeface="Calibri"/>
                <a:ea typeface="Calibri"/>
                <a:cs typeface="Calibri"/>
                <a:sym typeface="Calibri"/>
              </a:rPr>
              <a:t> III</a:t>
            </a:r>
          </a:p>
          <a:p>
            <a:pPr marL="0" marR="0" lvl="0" indent="0" algn="ctr" rtl="0">
              <a:lnSpc>
                <a:spcPct val="100000"/>
              </a:lnSpc>
              <a:spcBef>
                <a:spcPts val="0"/>
              </a:spcBef>
              <a:spcAft>
                <a:spcPts val="0"/>
              </a:spcAft>
              <a:buClr>
                <a:srgbClr val="888888"/>
              </a:buClr>
              <a:buSzPts val="450"/>
              <a:buFont typeface="Arial"/>
              <a:buNone/>
            </a:pPr>
            <a:r>
              <a:rPr lang="en-US" sz="1600" b="0" i="0" u="none" strike="noStrike" cap="none" dirty="0" smtClean="0">
                <a:solidFill>
                  <a:srgbClr val="888888"/>
                </a:solidFill>
                <a:latin typeface="Calibri"/>
                <a:ea typeface="Calibri"/>
                <a:cs typeface="Calibri"/>
                <a:sym typeface="Calibri"/>
              </a:rPr>
              <a:t>(CIMSS)</a:t>
            </a:r>
          </a:p>
          <a:p>
            <a:pPr marL="0" marR="0" lvl="0" indent="0" algn="ctr" rtl="0">
              <a:lnSpc>
                <a:spcPct val="100000"/>
              </a:lnSpc>
              <a:spcBef>
                <a:spcPts val="0"/>
              </a:spcBef>
              <a:spcAft>
                <a:spcPts val="0"/>
              </a:spcAft>
              <a:buClr>
                <a:srgbClr val="888888"/>
              </a:buClr>
              <a:buSzPts val="450"/>
              <a:buFont typeface="Arial"/>
              <a:buNone/>
            </a:pPr>
            <a:r>
              <a:rPr lang="en-US" sz="1600" b="0" i="0" u="none" strike="noStrike" cap="none" dirty="0" smtClean="0">
                <a:solidFill>
                  <a:srgbClr val="888888"/>
                </a:solidFill>
                <a:latin typeface="Calibri"/>
                <a:ea typeface="Calibri"/>
                <a:cs typeface="Calibri"/>
                <a:sym typeface="Calibri"/>
              </a:rPr>
              <a:t>Team </a:t>
            </a:r>
            <a:r>
              <a:rPr lang="en-US" sz="1600" b="0" i="0" u="none" strike="noStrike" cap="none" dirty="0">
                <a:solidFill>
                  <a:srgbClr val="888888"/>
                </a:solidFill>
                <a:latin typeface="Calibri"/>
                <a:ea typeface="Calibri"/>
                <a:cs typeface="Calibri"/>
                <a:sym typeface="Calibri"/>
              </a:rPr>
              <a:t>Lead: Andrew </a:t>
            </a:r>
            <a:r>
              <a:rPr lang="en-US" sz="1600" b="0" i="0" u="none" strike="noStrike" cap="none" dirty="0">
                <a:solidFill>
                  <a:srgbClr val="888888"/>
                </a:solidFill>
                <a:latin typeface="Calibri"/>
                <a:ea typeface="Calibri"/>
                <a:cs typeface="Calibri"/>
                <a:sym typeface="Calibri"/>
              </a:rPr>
              <a:t>Heidinger</a:t>
            </a:r>
            <a:r>
              <a:rPr lang="en-US" sz="1600" b="0" i="0" u="none" strike="noStrike" cap="none" dirty="0">
                <a:solidFill>
                  <a:srgbClr val="888888"/>
                </a:solidFill>
                <a:latin typeface="Calibri"/>
                <a:ea typeface="Calibri"/>
                <a:cs typeface="Calibri"/>
                <a:sym typeface="Calibri"/>
              </a:rPr>
              <a:t> </a:t>
            </a:r>
            <a:endParaRPr lang="en-US" sz="1600" b="0" i="0" u="none" strike="noStrike" cap="none" dirty="0" smtClean="0">
              <a:solidFill>
                <a:srgbClr val="888888"/>
              </a:solidFill>
              <a:latin typeface="Calibri"/>
              <a:ea typeface="Calibri"/>
              <a:cs typeface="Calibri"/>
              <a:sym typeface="Calibri"/>
            </a:endParaRPr>
          </a:p>
          <a:p>
            <a:pPr marL="0" marR="0" lvl="0" indent="0" algn="ctr" rtl="0">
              <a:lnSpc>
                <a:spcPct val="100000"/>
              </a:lnSpc>
              <a:spcBef>
                <a:spcPts val="0"/>
              </a:spcBef>
              <a:spcAft>
                <a:spcPts val="0"/>
              </a:spcAft>
              <a:buClr>
                <a:srgbClr val="888888"/>
              </a:buClr>
              <a:buSzPts val="450"/>
              <a:buFont typeface="Arial"/>
              <a:buNone/>
            </a:pPr>
            <a:r>
              <a:rPr lang="en-US" sz="1600" b="0" i="0" u="none" strike="noStrike" cap="none" dirty="0" smtClean="0">
                <a:solidFill>
                  <a:srgbClr val="888888"/>
                </a:solidFill>
                <a:latin typeface="Calibri"/>
                <a:ea typeface="Calibri"/>
                <a:cs typeface="Calibri"/>
                <a:sym typeface="Calibri"/>
              </a:rPr>
              <a:t>(NOAA/NESDIS/STAR)</a:t>
            </a:r>
          </a:p>
          <a:p>
            <a:pPr marL="0" marR="0" lvl="0" indent="0" algn="ctr" rtl="0">
              <a:lnSpc>
                <a:spcPct val="100000"/>
              </a:lnSpc>
              <a:spcBef>
                <a:spcPts val="0"/>
              </a:spcBef>
              <a:spcAft>
                <a:spcPts val="0"/>
              </a:spcAft>
              <a:buClr>
                <a:srgbClr val="888888"/>
              </a:buClr>
              <a:buSzPts val="450"/>
              <a:buFont typeface="Arial"/>
              <a:buNone/>
            </a:pPr>
            <a:r>
              <a:rPr lang="en-US" sz="1600" b="0" i="0" u="none" strike="noStrike" cap="none" dirty="0" smtClean="0">
                <a:solidFill>
                  <a:srgbClr val="888888"/>
                </a:solidFill>
                <a:latin typeface="Calibri"/>
                <a:ea typeface="Calibri"/>
                <a:cs typeface="Calibri"/>
                <a:sym typeface="Calibri"/>
              </a:rPr>
              <a:t>GOES-R </a:t>
            </a:r>
            <a:r>
              <a:rPr lang="en-US" sz="1600" b="0" i="0" u="none" strike="noStrike" cap="none" dirty="0">
                <a:solidFill>
                  <a:srgbClr val="888888"/>
                </a:solidFill>
                <a:latin typeface="Calibri"/>
                <a:ea typeface="Calibri"/>
                <a:cs typeface="Calibri"/>
                <a:sym typeface="Calibri"/>
              </a:rPr>
              <a:t>AWG </a:t>
            </a:r>
            <a:endParaRPr sz="1600" b="0" i="0" u="none" strike="noStrike" cap="none" dirty="0">
              <a:solidFill>
                <a:srgbClr val="000000"/>
              </a:solidFill>
              <a:sym typeface="Arial"/>
            </a:endParaRPr>
          </a:p>
          <a:p>
            <a:pPr marL="0" marR="0" lvl="0" indent="0" algn="ctr" rtl="0">
              <a:lnSpc>
                <a:spcPct val="100000"/>
              </a:lnSpc>
              <a:spcBef>
                <a:spcPts val="640"/>
              </a:spcBef>
              <a:spcAft>
                <a:spcPts val="0"/>
              </a:spcAft>
              <a:buClr>
                <a:srgbClr val="888888"/>
              </a:buClr>
              <a:buSzPts val="1800"/>
              <a:buFont typeface="Arial"/>
              <a:buNone/>
            </a:pPr>
            <a:endParaRPr sz="18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1"/>
          <p:cNvSpPr txBox="1">
            <a:spLocks noGrp="1"/>
          </p:cNvSpPr>
          <p:nvPr>
            <p:ph type="body" idx="1"/>
          </p:nvPr>
        </p:nvSpPr>
        <p:spPr>
          <a:xfrm>
            <a:off x="218275" y="1250395"/>
            <a:ext cx="41520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dirty="0">
                <a:solidFill>
                  <a:schemeClr val="lt1"/>
                </a:solidFill>
                <a:latin typeface="Calibri"/>
                <a:ea typeface="Calibri"/>
                <a:cs typeface="Calibri"/>
                <a:sym typeface="Calibri"/>
              </a:rPr>
              <a:t>C</a:t>
            </a:r>
            <a:r>
              <a:rPr lang="en-US" dirty="0"/>
              <a:t>PS</a:t>
            </a:r>
            <a:r>
              <a:rPr lang="en-US" sz="3200" b="0" i="0" u="none" strike="noStrike" cap="none" dirty="0">
                <a:solidFill>
                  <a:schemeClr val="lt1"/>
                </a:solidFill>
                <a:latin typeface="Calibri"/>
                <a:ea typeface="Calibri"/>
                <a:cs typeface="Calibri"/>
                <a:sym typeface="Calibri"/>
              </a:rPr>
              <a:t> Full Disk</a:t>
            </a:r>
            <a:endParaRPr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18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dirty="0"/>
              <a:t>May 9</a:t>
            </a:r>
            <a:r>
              <a:rPr lang="en-US" sz="2400" b="0" i="0" u="none" strike="noStrike" cap="none" dirty="0">
                <a:solidFill>
                  <a:schemeClr val="lt1"/>
                </a:solidFill>
                <a:latin typeface="Calibri"/>
                <a:ea typeface="Calibri"/>
                <a:cs typeface="Calibri"/>
                <a:sym typeface="Calibri"/>
              </a:rPr>
              <a:t>, 201</a:t>
            </a:r>
            <a:r>
              <a:rPr lang="en-US" sz="2400" dirty="0"/>
              <a:t>9</a:t>
            </a:r>
            <a:endParaRPr dirty="0"/>
          </a:p>
          <a:p>
            <a:pPr marL="342900" marR="0" lvl="0" indent="-139700" algn="r" rtl="0">
              <a:lnSpc>
                <a:spcPct val="100000"/>
              </a:lnSpc>
              <a:spcBef>
                <a:spcPts val="0"/>
              </a:spcBef>
              <a:spcAft>
                <a:spcPts val="0"/>
              </a:spcAft>
              <a:buClr>
                <a:schemeClr val="lt1"/>
              </a:buClr>
              <a:buSzPts val="600"/>
              <a:buFont typeface="Arial"/>
              <a:buNone/>
            </a:pPr>
            <a:r>
              <a:rPr lang="en-US" sz="2400" dirty="0"/>
              <a:t>0600</a:t>
            </a:r>
            <a:r>
              <a:rPr lang="en-US" sz="2400" b="0" i="0" u="none" strike="noStrike" cap="none" dirty="0">
                <a:solidFill>
                  <a:schemeClr val="lt1"/>
                </a:solidFill>
                <a:latin typeface="Calibri"/>
                <a:ea typeface="Calibri"/>
                <a:cs typeface="Calibri"/>
                <a:sym typeface="Calibri"/>
              </a:rPr>
              <a:t> UTC</a:t>
            </a:r>
            <a:endParaRPr sz="24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r>
              <a:rPr lang="en-US" sz="2400" dirty="0"/>
              <a:t>May 9, 2019</a:t>
            </a:r>
            <a:endParaRPr sz="2400" dirty="0"/>
          </a:p>
          <a:p>
            <a:pPr marL="342900" marR="0" lvl="0" indent="-139700" algn="r" rtl="0">
              <a:lnSpc>
                <a:spcPct val="100000"/>
              </a:lnSpc>
              <a:spcBef>
                <a:spcPts val="0"/>
              </a:spcBef>
              <a:spcAft>
                <a:spcPts val="0"/>
              </a:spcAft>
              <a:buClr>
                <a:schemeClr val="lt1"/>
              </a:buClr>
              <a:buSzPts val="600"/>
              <a:buFont typeface="Arial"/>
              <a:buNone/>
            </a:pPr>
            <a:r>
              <a:rPr lang="en-US" sz="2400" dirty="0"/>
              <a:t>0900 UTC</a:t>
            </a: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700"/>
              <a:buFont typeface="Arial"/>
              <a:buNone/>
            </a:pPr>
            <a:endParaRPr dirty="0"/>
          </a:p>
        </p:txBody>
      </p:sp>
      <p:sp>
        <p:nvSpPr>
          <p:cNvPr id="503" name="Google Shape;503;p71"/>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PLPT ABI-FD_COD03:</a:t>
            </a:r>
            <a:endParaRPr dirty="0"/>
          </a:p>
        </p:txBody>
      </p:sp>
      <p:sp>
        <p:nvSpPr>
          <p:cNvPr id="505" name="Google Shape;505;p71"/>
          <p:cNvSpPr txBox="1"/>
          <p:nvPr/>
        </p:nvSpPr>
        <p:spPr>
          <a:xfrm>
            <a:off x="548221" y="5956150"/>
            <a:ext cx="1334100" cy="4002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dirty="0" smtClean="0">
                <a:solidFill>
                  <a:schemeClr val="lt1"/>
                </a:solidFill>
                <a:latin typeface="Calibri"/>
                <a:ea typeface="Calibri"/>
                <a:cs typeface="Calibri"/>
                <a:sym typeface="Calibri"/>
              </a:rPr>
              <a:t>PASSED</a:t>
            </a:r>
            <a:endParaRPr dirty="0"/>
          </a:p>
        </p:txBody>
      </p:sp>
      <p:pic>
        <p:nvPicPr>
          <p:cNvPr id="506" name="Google Shape;506;p71" descr="Screen Shot 2017-06-04 at 15.23.18.png"/>
          <p:cNvPicPr preferRelativeResize="0"/>
          <p:nvPr/>
        </p:nvPicPr>
        <p:blipFill rotWithShape="1">
          <a:blip r:embed="rId3">
            <a:alphaModFix/>
          </a:blip>
          <a:srcRect/>
          <a:stretch/>
        </p:blipFill>
        <p:spPr>
          <a:xfrm>
            <a:off x="1028174" y="2056303"/>
            <a:ext cx="2881801" cy="365700"/>
          </a:xfrm>
          <a:prstGeom prst="rect">
            <a:avLst/>
          </a:prstGeom>
          <a:noFill/>
          <a:ln>
            <a:noFill/>
          </a:ln>
        </p:spPr>
      </p:pic>
      <p:sp>
        <p:nvSpPr>
          <p:cNvPr id="507" name="Google Shape;507;p71"/>
          <p:cNvSpPr/>
          <p:nvPr/>
        </p:nvSpPr>
        <p:spPr>
          <a:xfrm>
            <a:off x="1176813" y="1801850"/>
            <a:ext cx="2481600" cy="307800"/>
          </a:xfrm>
          <a:prstGeom prst="rect">
            <a:avLst/>
          </a:prstGeom>
          <a:noFill/>
          <a:ln>
            <a:noFill/>
          </a:ln>
        </p:spPr>
        <p:txBody>
          <a:bodyPr spcFirstLastPara="1" wrap="square" lIns="91425" tIns="45700" rIns="91425" bIns="45700" anchor="t" anchorCtr="0">
            <a:noAutofit/>
          </a:bodyPr>
          <a:lstStyle/>
          <a:p>
            <a:pPr marL="342900" marR="0" lvl="0" indent="-139700" algn="ctr" rtl="0">
              <a:lnSpc>
                <a:spcPct val="100000"/>
              </a:lnSpc>
              <a:spcBef>
                <a:spcPts val="0"/>
              </a:spcBef>
              <a:spcAft>
                <a:spcPts val="0"/>
              </a:spcAft>
              <a:buClr>
                <a:schemeClr val="lt1"/>
              </a:buClr>
              <a:buSzPts val="350"/>
              <a:buFont typeface="Calibri"/>
              <a:buNone/>
            </a:pPr>
            <a:r>
              <a:rPr lang="en-US" sz="1400" b="0" i="0" u="none" strike="noStrike" cap="none" dirty="0">
                <a:solidFill>
                  <a:schemeClr val="lt1"/>
                </a:solidFill>
                <a:latin typeface="Calibri"/>
                <a:ea typeface="Calibri"/>
                <a:cs typeface="Calibri"/>
                <a:sym typeface="Calibri"/>
              </a:rPr>
              <a:t>microns</a:t>
            </a:r>
            <a:endParaRPr dirty="0"/>
          </a:p>
        </p:txBody>
      </p:sp>
      <p:pic>
        <p:nvPicPr>
          <p:cNvPr id="508" name="Google Shape;508;p71"/>
          <p:cNvPicPr preferRelativeResize="0"/>
          <p:nvPr/>
        </p:nvPicPr>
        <p:blipFill>
          <a:blip r:embed="rId4">
            <a:alphaModFix/>
          </a:blip>
          <a:stretch>
            <a:fillRect/>
          </a:stretch>
        </p:blipFill>
        <p:spPr>
          <a:xfrm>
            <a:off x="4446475" y="979277"/>
            <a:ext cx="4030099" cy="2691965"/>
          </a:xfrm>
          <a:prstGeom prst="rect">
            <a:avLst/>
          </a:prstGeom>
          <a:noFill/>
          <a:ln>
            <a:noFill/>
          </a:ln>
        </p:spPr>
      </p:pic>
      <p:pic>
        <p:nvPicPr>
          <p:cNvPr id="509" name="Google Shape;509;p71"/>
          <p:cNvPicPr preferRelativeResize="0"/>
          <p:nvPr/>
        </p:nvPicPr>
        <p:blipFill>
          <a:blip r:embed="rId5">
            <a:alphaModFix/>
          </a:blip>
          <a:stretch>
            <a:fillRect/>
          </a:stretch>
        </p:blipFill>
        <p:spPr>
          <a:xfrm>
            <a:off x="4446475" y="3747451"/>
            <a:ext cx="4030100" cy="2646551"/>
          </a:xfrm>
          <a:prstGeom prst="rect">
            <a:avLst/>
          </a:prstGeom>
          <a:noFill/>
          <a:ln>
            <a:noFill/>
          </a:ln>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dirty="0"/>
          </a:p>
        </p:txBody>
      </p:sp>
    </p:spTree>
    <p:extLst>
      <p:ext uri="{BB962C8B-B14F-4D97-AF65-F5344CB8AC3E}">
        <p14:creationId xmlns:p14="http://schemas.microsoft.com/office/powerpoint/2010/main" val="1451878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6" name="Google Shape;516;p72"/>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PLPT ABI-FD_COD03:</a:t>
            </a:r>
            <a:endParaRPr dirty="0"/>
          </a:p>
        </p:txBody>
      </p:sp>
      <p:sp>
        <p:nvSpPr>
          <p:cNvPr id="518" name="Google Shape;518;p72"/>
          <p:cNvSpPr txBox="1"/>
          <p:nvPr/>
        </p:nvSpPr>
        <p:spPr>
          <a:xfrm>
            <a:off x="548221" y="5956150"/>
            <a:ext cx="1334100" cy="4002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dirty="0" smtClean="0">
                <a:solidFill>
                  <a:schemeClr val="lt1"/>
                </a:solidFill>
                <a:latin typeface="Calibri"/>
                <a:ea typeface="Calibri"/>
                <a:cs typeface="Calibri"/>
                <a:sym typeface="Calibri"/>
              </a:rPr>
              <a:t>PASSED</a:t>
            </a:r>
            <a:endParaRPr dirty="0"/>
          </a:p>
        </p:txBody>
      </p:sp>
      <p:pic>
        <p:nvPicPr>
          <p:cNvPr id="519" name="Google Shape;519;p72"/>
          <p:cNvPicPr preferRelativeResize="0"/>
          <p:nvPr/>
        </p:nvPicPr>
        <p:blipFill>
          <a:blip r:embed="rId3">
            <a:alphaModFix/>
          </a:blip>
          <a:stretch>
            <a:fillRect/>
          </a:stretch>
        </p:blipFill>
        <p:spPr>
          <a:xfrm>
            <a:off x="4254050" y="1053100"/>
            <a:ext cx="4560025" cy="3088050"/>
          </a:xfrm>
          <a:prstGeom prst="rect">
            <a:avLst/>
          </a:prstGeom>
          <a:noFill/>
          <a:ln>
            <a:noFill/>
          </a:ln>
        </p:spPr>
      </p:pic>
      <p:sp>
        <p:nvSpPr>
          <p:cNvPr id="520" name="Google Shape;520;p72"/>
          <p:cNvSpPr txBox="1">
            <a:spLocks noGrp="1"/>
          </p:cNvSpPr>
          <p:nvPr>
            <p:ph type="body" idx="1"/>
          </p:nvPr>
        </p:nvSpPr>
        <p:spPr>
          <a:xfrm>
            <a:off x="385300" y="1326050"/>
            <a:ext cx="3388800" cy="2275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dirty="0">
                <a:solidFill>
                  <a:schemeClr val="lt1"/>
                </a:solidFill>
                <a:latin typeface="Calibri"/>
                <a:ea typeface="Calibri"/>
                <a:cs typeface="Calibri"/>
                <a:sym typeface="Calibri"/>
              </a:rPr>
              <a:t>COD Full Disk</a:t>
            </a:r>
            <a:endParaRPr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18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dirty="0"/>
              <a:t>May 28</a:t>
            </a:r>
            <a:r>
              <a:rPr lang="en-US" sz="2400" b="0" i="0" u="none" strike="noStrike" cap="none" dirty="0">
                <a:solidFill>
                  <a:schemeClr val="lt1"/>
                </a:solidFill>
                <a:latin typeface="Calibri"/>
                <a:ea typeface="Calibri"/>
                <a:cs typeface="Calibri"/>
                <a:sym typeface="Calibri"/>
              </a:rPr>
              <a:t>, 201</a:t>
            </a:r>
            <a:r>
              <a:rPr lang="en-US" sz="2400" dirty="0"/>
              <a:t>9</a:t>
            </a:r>
            <a:endParaRPr dirty="0"/>
          </a:p>
          <a:p>
            <a:pPr marL="342900" marR="0" lvl="0" indent="-139700" algn="r" rtl="0">
              <a:lnSpc>
                <a:spcPct val="100000"/>
              </a:lnSpc>
              <a:spcBef>
                <a:spcPts val="0"/>
              </a:spcBef>
              <a:spcAft>
                <a:spcPts val="0"/>
              </a:spcAft>
              <a:buClr>
                <a:schemeClr val="lt1"/>
              </a:buClr>
              <a:buSzPts val="600"/>
              <a:buFont typeface="Arial"/>
              <a:buNone/>
            </a:pPr>
            <a:r>
              <a:rPr lang="en-US" sz="2400" dirty="0"/>
              <a:t>1200</a:t>
            </a:r>
            <a:r>
              <a:rPr lang="en-US" sz="2400" b="0" i="0" u="none" strike="noStrike" cap="none" dirty="0">
                <a:solidFill>
                  <a:schemeClr val="lt1"/>
                </a:solidFill>
                <a:latin typeface="Calibri"/>
                <a:ea typeface="Calibri"/>
                <a:cs typeface="Calibri"/>
                <a:sym typeface="Calibri"/>
              </a:rPr>
              <a:t> UTC</a:t>
            </a:r>
            <a:endParaRPr sz="2400"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700"/>
              <a:buFont typeface="Arial"/>
              <a:buNone/>
            </a:pPr>
            <a:endParaRPr dirty="0"/>
          </a:p>
        </p:txBody>
      </p:sp>
      <p:pic>
        <p:nvPicPr>
          <p:cNvPr id="521" name="Google Shape;521;p72" descr="Screen Shot 2017-06-01 at 14.57.31.png"/>
          <p:cNvPicPr preferRelativeResize="0"/>
          <p:nvPr/>
        </p:nvPicPr>
        <p:blipFill rotWithShape="1">
          <a:blip r:embed="rId4">
            <a:alphaModFix/>
          </a:blip>
          <a:srcRect/>
          <a:stretch/>
        </p:blipFill>
        <p:spPr>
          <a:xfrm>
            <a:off x="773488" y="1965365"/>
            <a:ext cx="2764800" cy="365700"/>
          </a:xfrm>
          <a:prstGeom prst="rect">
            <a:avLst/>
          </a:prstGeom>
          <a:noFill/>
          <a:ln>
            <a:noFill/>
          </a:ln>
        </p:spPr>
      </p:pic>
      <p:pic>
        <p:nvPicPr>
          <p:cNvPr id="522" name="Google Shape;522;p72"/>
          <p:cNvPicPr preferRelativeResize="0"/>
          <p:nvPr/>
        </p:nvPicPr>
        <p:blipFill>
          <a:blip r:embed="rId5">
            <a:alphaModFix/>
          </a:blip>
          <a:stretch>
            <a:fillRect/>
          </a:stretch>
        </p:blipFill>
        <p:spPr>
          <a:xfrm>
            <a:off x="2513925" y="4357525"/>
            <a:ext cx="3128804" cy="2083249"/>
          </a:xfrm>
          <a:prstGeom prst="rect">
            <a:avLst/>
          </a:prstGeom>
          <a:noFill/>
          <a:ln>
            <a:noFill/>
          </a:ln>
        </p:spPr>
      </p:pic>
      <p:sp>
        <p:nvSpPr>
          <p:cNvPr id="523" name="Google Shape;523;p72"/>
          <p:cNvSpPr txBox="1">
            <a:spLocks noGrp="1"/>
          </p:cNvSpPr>
          <p:nvPr>
            <p:ph type="body" idx="1"/>
          </p:nvPr>
        </p:nvSpPr>
        <p:spPr>
          <a:xfrm>
            <a:off x="-874875" y="4466275"/>
            <a:ext cx="3388800" cy="98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lt1"/>
              </a:buClr>
              <a:buSzPts val="600"/>
              <a:buFont typeface="Arial"/>
              <a:buNone/>
            </a:pPr>
            <a:r>
              <a:rPr lang="en-US" sz="2400" dirty="0"/>
              <a:t>May 28</a:t>
            </a:r>
            <a:r>
              <a:rPr lang="en-US" sz="2400" b="0" i="0" u="none" strike="noStrike" cap="none" dirty="0">
                <a:solidFill>
                  <a:schemeClr val="lt1"/>
                </a:solidFill>
                <a:latin typeface="Calibri"/>
                <a:ea typeface="Calibri"/>
                <a:cs typeface="Calibri"/>
                <a:sym typeface="Calibri"/>
              </a:rPr>
              <a:t>, 201</a:t>
            </a:r>
            <a:r>
              <a:rPr lang="en-US" sz="2400" dirty="0"/>
              <a:t>9</a:t>
            </a:r>
            <a:endParaRPr dirty="0"/>
          </a:p>
          <a:p>
            <a:pPr marL="0" marR="0" lvl="0" indent="0" algn="r" rtl="0">
              <a:lnSpc>
                <a:spcPct val="100000"/>
              </a:lnSpc>
              <a:spcBef>
                <a:spcPts val="0"/>
              </a:spcBef>
              <a:spcAft>
                <a:spcPts val="0"/>
              </a:spcAft>
              <a:buClr>
                <a:schemeClr val="lt1"/>
              </a:buClr>
              <a:buSzPts val="600"/>
              <a:buFont typeface="Arial"/>
              <a:buNone/>
            </a:pPr>
            <a:r>
              <a:rPr lang="en-US" sz="2400" dirty="0"/>
              <a:t>0600</a:t>
            </a:r>
            <a:r>
              <a:rPr lang="en-US" sz="2400" b="0" i="0" u="none" strike="noStrike" cap="none" dirty="0">
                <a:solidFill>
                  <a:schemeClr val="lt1"/>
                </a:solidFill>
                <a:latin typeface="Calibri"/>
                <a:ea typeface="Calibri"/>
                <a:cs typeface="Calibri"/>
                <a:sym typeface="Calibri"/>
              </a:rPr>
              <a:t> </a:t>
            </a:r>
            <a:r>
              <a:rPr lang="en-US" sz="2400" dirty="0"/>
              <a:t>&amp;</a:t>
            </a:r>
            <a:r>
              <a:rPr lang="en-US" sz="2400" b="0" i="0" u="none" strike="noStrike" cap="none" dirty="0">
                <a:solidFill>
                  <a:schemeClr val="lt1"/>
                </a:solidFill>
                <a:latin typeface="Calibri"/>
                <a:ea typeface="Calibri"/>
                <a:cs typeface="Calibri"/>
                <a:sym typeface="Calibri"/>
              </a:rPr>
              <a:t> 0900 UTC </a:t>
            </a:r>
            <a:endParaRPr sz="2400" dirty="0"/>
          </a:p>
          <a:p>
            <a:pPr marL="342900" marR="0" lvl="0" indent="-139700" algn="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p:txBody>
      </p:sp>
      <p:pic>
        <p:nvPicPr>
          <p:cNvPr id="524" name="Google Shape;524;p72"/>
          <p:cNvPicPr preferRelativeResize="0"/>
          <p:nvPr/>
        </p:nvPicPr>
        <p:blipFill>
          <a:blip r:embed="rId6">
            <a:alphaModFix/>
          </a:blip>
          <a:stretch>
            <a:fillRect/>
          </a:stretch>
        </p:blipFill>
        <p:spPr>
          <a:xfrm>
            <a:off x="5695125" y="4357525"/>
            <a:ext cx="3171350" cy="2083250"/>
          </a:xfrm>
          <a:prstGeom prst="rect">
            <a:avLst/>
          </a:prstGeom>
          <a:noFill/>
          <a:ln>
            <a:noFill/>
          </a:ln>
        </p:spPr>
      </p:pic>
      <p:cxnSp>
        <p:nvCxnSpPr>
          <p:cNvPr id="525" name="Google Shape;525;p72"/>
          <p:cNvCxnSpPr>
            <a:stCxn id="526" idx="3"/>
          </p:cNvCxnSpPr>
          <p:nvPr/>
        </p:nvCxnSpPr>
        <p:spPr>
          <a:xfrm rot="10800000" flipH="1">
            <a:off x="3639200" y="2961575"/>
            <a:ext cx="3639300" cy="858300"/>
          </a:xfrm>
          <a:prstGeom prst="straightConnector1">
            <a:avLst/>
          </a:prstGeom>
          <a:noFill/>
          <a:ln w="9525" cap="flat" cmpd="sng">
            <a:solidFill>
              <a:srgbClr val="FF0000"/>
            </a:solidFill>
            <a:prstDash val="solid"/>
            <a:round/>
            <a:headEnd type="none" w="med" len="med"/>
            <a:tailEnd type="triangle" w="med" len="med"/>
          </a:ln>
        </p:spPr>
      </p:cxnSp>
      <p:sp>
        <p:nvSpPr>
          <p:cNvPr id="526" name="Google Shape;526;p72"/>
          <p:cNvSpPr txBox="1"/>
          <p:nvPr/>
        </p:nvSpPr>
        <p:spPr>
          <a:xfrm>
            <a:off x="1028900" y="3637325"/>
            <a:ext cx="2610300" cy="365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dirty="0">
                <a:solidFill>
                  <a:schemeClr val="lt1"/>
                </a:solidFill>
                <a:latin typeface="Calibri"/>
                <a:ea typeface="Calibri"/>
                <a:cs typeface="Calibri"/>
                <a:sym typeface="Calibri"/>
              </a:rPr>
              <a:t>high COD  and striping</a:t>
            </a:r>
            <a:endParaRPr dirty="0">
              <a:solidFill>
                <a:schemeClr val="lt1"/>
              </a:solidFill>
              <a:latin typeface="Calibri"/>
              <a:ea typeface="Calibri"/>
              <a:cs typeface="Calibri"/>
              <a:sym typeface="Calibri"/>
            </a:endParaRPr>
          </a:p>
        </p:txBody>
      </p:sp>
      <p:cxnSp>
        <p:nvCxnSpPr>
          <p:cNvPr id="527" name="Google Shape;527;p72"/>
          <p:cNvCxnSpPr/>
          <p:nvPr/>
        </p:nvCxnSpPr>
        <p:spPr>
          <a:xfrm rot="10800000" flipH="1">
            <a:off x="3582450" y="1823750"/>
            <a:ext cx="3344700" cy="1905900"/>
          </a:xfrm>
          <a:prstGeom prst="straightConnector1">
            <a:avLst/>
          </a:prstGeom>
          <a:noFill/>
          <a:ln w="9525" cap="flat" cmpd="sng">
            <a:solidFill>
              <a:srgbClr val="FF0000"/>
            </a:solidFill>
            <a:prstDash val="solid"/>
            <a:round/>
            <a:headEnd type="none" w="med" len="med"/>
            <a:tailEnd type="triangle" w="med" len="med"/>
          </a:ln>
        </p:spPr>
      </p:cxn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spTree>
    <p:extLst>
      <p:ext uri="{BB962C8B-B14F-4D97-AF65-F5344CB8AC3E}">
        <p14:creationId xmlns:p14="http://schemas.microsoft.com/office/powerpoint/2010/main" val="259971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Google Shape;534;p7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PLPT ABI-FD_COD03:</a:t>
            </a:r>
            <a:endParaRPr dirty="0"/>
          </a:p>
        </p:txBody>
      </p:sp>
      <p:sp>
        <p:nvSpPr>
          <p:cNvPr id="536" name="Google Shape;536;p73"/>
          <p:cNvSpPr txBox="1"/>
          <p:nvPr/>
        </p:nvSpPr>
        <p:spPr>
          <a:xfrm>
            <a:off x="548221" y="5956150"/>
            <a:ext cx="1334100" cy="4002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dirty="0" smtClean="0">
                <a:solidFill>
                  <a:schemeClr val="lt1"/>
                </a:solidFill>
                <a:latin typeface="Calibri"/>
                <a:ea typeface="Calibri"/>
                <a:cs typeface="Calibri"/>
                <a:sym typeface="Calibri"/>
              </a:rPr>
              <a:t>PASSED</a:t>
            </a:r>
            <a:endParaRPr dirty="0"/>
          </a:p>
        </p:txBody>
      </p:sp>
      <p:sp>
        <p:nvSpPr>
          <p:cNvPr id="537" name="Google Shape;537;p73"/>
          <p:cNvSpPr txBox="1">
            <a:spLocks noGrp="1"/>
          </p:cNvSpPr>
          <p:nvPr>
            <p:ph type="body" idx="1"/>
          </p:nvPr>
        </p:nvSpPr>
        <p:spPr>
          <a:xfrm>
            <a:off x="385300" y="1326050"/>
            <a:ext cx="3388800" cy="2275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dirty="0">
                <a:solidFill>
                  <a:schemeClr val="lt1"/>
                </a:solidFill>
                <a:latin typeface="Calibri"/>
                <a:ea typeface="Calibri"/>
                <a:cs typeface="Calibri"/>
                <a:sym typeface="Calibri"/>
              </a:rPr>
              <a:t>C</a:t>
            </a:r>
            <a:r>
              <a:rPr lang="en-US" dirty="0"/>
              <a:t>PS</a:t>
            </a:r>
            <a:r>
              <a:rPr lang="en-US" sz="3200" b="0" i="0" u="none" strike="noStrike" cap="none" dirty="0">
                <a:solidFill>
                  <a:schemeClr val="lt1"/>
                </a:solidFill>
                <a:latin typeface="Calibri"/>
                <a:ea typeface="Calibri"/>
                <a:cs typeface="Calibri"/>
                <a:sym typeface="Calibri"/>
              </a:rPr>
              <a:t> Full Disk</a:t>
            </a:r>
            <a:endParaRPr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18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dirty="0"/>
              <a:t>May 28</a:t>
            </a:r>
            <a:r>
              <a:rPr lang="en-US" sz="2400" b="0" i="0" u="none" strike="noStrike" cap="none" dirty="0">
                <a:solidFill>
                  <a:schemeClr val="lt1"/>
                </a:solidFill>
                <a:latin typeface="Calibri"/>
                <a:ea typeface="Calibri"/>
                <a:cs typeface="Calibri"/>
                <a:sym typeface="Calibri"/>
              </a:rPr>
              <a:t>, 201</a:t>
            </a:r>
            <a:r>
              <a:rPr lang="en-US" sz="2400" dirty="0"/>
              <a:t>9</a:t>
            </a:r>
            <a:endParaRPr dirty="0"/>
          </a:p>
          <a:p>
            <a:pPr marL="342900" marR="0" lvl="0" indent="-139700" algn="r" rtl="0">
              <a:lnSpc>
                <a:spcPct val="100000"/>
              </a:lnSpc>
              <a:spcBef>
                <a:spcPts val="0"/>
              </a:spcBef>
              <a:spcAft>
                <a:spcPts val="0"/>
              </a:spcAft>
              <a:buClr>
                <a:schemeClr val="lt1"/>
              </a:buClr>
              <a:buSzPts val="600"/>
              <a:buFont typeface="Arial"/>
              <a:buNone/>
            </a:pPr>
            <a:r>
              <a:rPr lang="en-US" sz="2400" dirty="0"/>
              <a:t>1200</a:t>
            </a:r>
            <a:r>
              <a:rPr lang="en-US" sz="2400" b="0" i="0" u="none" strike="noStrike" cap="none" dirty="0">
                <a:solidFill>
                  <a:schemeClr val="lt1"/>
                </a:solidFill>
                <a:latin typeface="Calibri"/>
                <a:ea typeface="Calibri"/>
                <a:cs typeface="Calibri"/>
                <a:sym typeface="Calibri"/>
              </a:rPr>
              <a:t> UTC</a:t>
            </a:r>
            <a:endParaRPr sz="2400"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700"/>
              <a:buFont typeface="Arial"/>
              <a:buNone/>
            </a:pPr>
            <a:endParaRPr dirty="0"/>
          </a:p>
        </p:txBody>
      </p:sp>
      <p:sp>
        <p:nvSpPr>
          <p:cNvPr id="538" name="Google Shape;538;p73"/>
          <p:cNvSpPr txBox="1">
            <a:spLocks noGrp="1"/>
          </p:cNvSpPr>
          <p:nvPr>
            <p:ph type="body" idx="1"/>
          </p:nvPr>
        </p:nvSpPr>
        <p:spPr>
          <a:xfrm>
            <a:off x="2163990" y="4851789"/>
            <a:ext cx="3388800" cy="98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lt1"/>
              </a:buClr>
              <a:buSzPts val="600"/>
              <a:buFont typeface="Arial"/>
              <a:buNone/>
            </a:pPr>
            <a:r>
              <a:rPr lang="en-US" sz="2400" dirty="0"/>
              <a:t>May 28</a:t>
            </a:r>
            <a:r>
              <a:rPr lang="en-US" sz="2400" b="0" i="0" u="none" strike="noStrike" cap="none" dirty="0">
                <a:solidFill>
                  <a:schemeClr val="lt1"/>
                </a:solidFill>
                <a:latin typeface="Calibri"/>
                <a:ea typeface="Calibri"/>
                <a:cs typeface="Calibri"/>
                <a:sym typeface="Calibri"/>
              </a:rPr>
              <a:t>, 201</a:t>
            </a:r>
            <a:r>
              <a:rPr lang="en-US" sz="2400" dirty="0"/>
              <a:t>9</a:t>
            </a:r>
            <a:endParaRPr dirty="0"/>
          </a:p>
          <a:p>
            <a:pPr marL="0" marR="0" lvl="0" indent="0" algn="r" rtl="0">
              <a:lnSpc>
                <a:spcPct val="100000"/>
              </a:lnSpc>
              <a:spcBef>
                <a:spcPts val="0"/>
              </a:spcBef>
              <a:spcAft>
                <a:spcPts val="0"/>
              </a:spcAft>
              <a:buClr>
                <a:schemeClr val="lt1"/>
              </a:buClr>
              <a:buSzPts val="600"/>
              <a:buFont typeface="Arial"/>
              <a:buNone/>
            </a:pPr>
            <a:r>
              <a:rPr lang="en-US" sz="2400" b="0" i="0" u="none" strike="noStrike" cap="none" dirty="0" smtClean="0">
                <a:solidFill>
                  <a:schemeClr val="lt1"/>
                </a:solidFill>
                <a:latin typeface="Calibri"/>
                <a:ea typeface="Calibri"/>
                <a:cs typeface="Calibri"/>
                <a:sym typeface="Calibri"/>
              </a:rPr>
              <a:t>0900 </a:t>
            </a:r>
            <a:r>
              <a:rPr lang="en-US" sz="2400" b="0" i="0" u="none" strike="noStrike" cap="none" dirty="0">
                <a:solidFill>
                  <a:schemeClr val="lt1"/>
                </a:solidFill>
                <a:latin typeface="Calibri"/>
                <a:ea typeface="Calibri"/>
                <a:cs typeface="Calibri"/>
                <a:sym typeface="Calibri"/>
              </a:rPr>
              <a:t>UTC </a:t>
            </a:r>
            <a:endParaRPr sz="2400" dirty="0"/>
          </a:p>
          <a:p>
            <a:pPr marL="342900" marR="0" lvl="0" indent="-139700" algn="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p:txBody>
      </p:sp>
      <p:sp>
        <p:nvSpPr>
          <p:cNvPr id="539" name="Google Shape;539;p73"/>
          <p:cNvSpPr txBox="1"/>
          <p:nvPr/>
        </p:nvSpPr>
        <p:spPr>
          <a:xfrm>
            <a:off x="1028900" y="3637325"/>
            <a:ext cx="2610300" cy="365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dirty="0">
                <a:solidFill>
                  <a:schemeClr val="lt1"/>
                </a:solidFill>
                <a:latin typeface="Calibri"/>
                <a:ea typeface="Calibri"/>
                <a:cs typeface="Calibri"/>
                <a:sym typeface="Calibri"/>
              </a:rPr>
              <a:t>Higher CPS and striping</a:t>
            </a:r>
            <a:endParaRPr dirty="0">
              <a:solidFill>
                <a:schemeClr val="lt1"/>
              </a:solidFill>
              <a:latin typeface="Calibri"/>
              <a:ea typeface="Calibri"/>
              <a:cs typeface="Calibri"/>
              <a:sym typeface="Calibri"/>
            </a:endParaRPr>
          </a:p>
        </p:txBody>
      </p:sp>
      <p:pic>
        <p:nvPicPr>
          <p:cNvPr id="541" name="Google Shape;541;p73"/>
          <p:cNvPicPr preferRelativeResize="0"/>
          <p:nvPr/>
        </p:nvPicPr>
        <p:blipFill>
          <a:blip r:embed="rId3">
            <a:alphaModFix/>
          </a:blip>
          <a:stretch>
            <a:fillRect/>
          </a:stretch>
        </p:blipFill>
        <p:spPr>
          <a:xfrm>
            <a:off x="5718820" y="4364150"/>
            <a:ext cx="3094829" cy="2068400"/>
          </a:xfrm>
          <a:prstGeom prst="rect">
            <a:avLst/>
          </a:prstGeom>
          <a:noFill/>
          <a:ln>
            <a:noFill/>
          </a:ln>
        </p:spPr>
      </p:pic>
      <p:pic>
        <p:nvPicPr>
          <p:cNvPr id="542" name="Google Shape;542;p73"/>
          <p:cNvPicPr preferRelativeResize="0"/>
          <p:nvPr/>
        </p:nvPicPr>
        <p:blipFill>
          <a:blip r:embed="rId4">
            <a:alphaModFix/>
          </a:blip>
          <a:stretch>
            <a:fillRect/>
          </a:stretch>
        </p:blipFill>
        <p:spPr>
          <a:xfrm>
            <a:off x="3985750" y="1054300"/>
            <a:ext cx="4800188" cy="3196150"/>
          </a:xfrm>
          <a:prstGeom prst="rect">
            <a:avLst/>
          </a:prstGeom>
          <a:noFill/>
          <a:ln>
            <a:noFill/>
          </a:ln>
        </p:spPr>
      </p:pic>
      <p:pic>
        <p:nvPicPr>
          <p:cNvPr id="543" name="Google Shape;543;p73" descr="Screen Shot 2017-06-04 at 15.23.18.png"/>
          <p:cNvPicPr preferRelativeResize="0"/>
          <p:nvPr/>
        </p:nvPicPr>
        <p:blipFill rotWithShape="1">
          <a:blip r:embed="rId5">
            <a:alphaModFix/>
          </a:blip>
          <a:srcRect/>
          <a:stretch/>
        </p:blipFill>
        <p:spPr>
          <a:xfrm>
            <a:off x="638799" y="2143603"/>
            <a:ext cx="2881801" cy="365700"/>
          </a:xfrm>
          <a:prstGeom prst="rect">
            <a:avLst/>
          </a:prstGeom>
          <a:noFill/>
          <a:ln>
            <a:noFill/>
          </a:ln>
        </p:spPr>
      </p:pic>
      <p:sp>
        <p:nvSpPr>
          <p:cNvPr id="544" name="Google Shape;544;p73"/>
          <p:cNvSpPr/>
          <p:nvPr/>
        </p:nvSpPr>
        <p:spPr>
          <a:xfrm>
            <a:off x="787438" y="1889150"/>
            <a:ext cx="2481600" cy="307800"/>
          </a:xfrm>
          <a:prstGeom prst="rect">
            <a:avLst/>
          </a:prstGeom>
          <a:noFill/>
          <a:ln>
            <a:noFill/>
          </a:ln>
        </p:spPr>
        <p:txBody>
          <a:bodyPr spcFirstLastPara="1" wrap="square" lIns="91425" tIns="45700" rIns="91425" bIns="45700" anchor="t" anchorCtr="0">
            <a:noAutofit/>
          </a:bodyPr>
          <a:lstStyle/>
          <a:p>
            <a:pPr marL="342900" marR="0" lvl="0" indent="-139700" algn="ctr" rtl="0">
              <a:lnSpc>
                <a:spcPct val="100000"/>
              </a:lnSpc>
              <a:spcBef>
                <a:spcPts val="0"/>
              </a:spcBef>
              <a:spcAft>
                <a:spcPts val="0"/>
              </a:spcAft>
              <a:buClr>
                <a:schemeClr val="lt1"/>
              </a:buClr>
              <a:buSzPts val="350"/>
              <a:buFont typeface="Calibri"/>
              <a:buNone/>
            </a:pPr>
            <a:r>
              <a:rPr lang="en-US" sz="1400" b="0" i="0" u="none" strike="noStrike" cap="none" dirty="0">
                <a:solidFill>
                  <a:schemeClr val="lt1"/>
                </a:solidFill>
                <a:latin typeface="Calibri"/>
                <a:ea typeface="Calibri"/>
                <a:cs typeface="Calibri"/>
                <a:sym typeface="Calibri"/>
              </a:rPr>
              <a:t>microns</a:t>
            </a:r>
            <a:endParaRPr dirty="0"/>
          </a:p>
        </p:txBody>
      </p:sp>
      <p:cxnSp>
        <p:nvCxnSpPr>
          <p:cNvPr id="545" name="Google Shape;545;p73"/>
          <p:cNvCxnSpPr>
            <a:stCxn id="539" idx="3"/>
          </p:cNvCxnSpPr>
          <p:nvPr/>
        </p:nvCxnSpPr>
        <p:spPr>
          <a:xfrm rot="10800000" flipH="1">
            <a:off x="3639200" y="3296075"/>
            <a:ext cx="3371400" cy="523800"/>
          </a:xfrm>
          <a:prstGeom prst="straightConnector1">
            <a:avLst/>
          </a:prstGeom>
          <a:noFill/>
          <a:ln w="9525" cap="flat" cmpd="sng">
            <a:solidFill>
              <a:srgbClr val="FF0000"/>
            </a:solidFill>
            <a:prstDash val="solid"/>
            <a:round/>
            <a:headEnd type="none" w="med" len="med"/>
            <a:tailEnd type="triangle" w="med" len="med"/>
          </a:ln>
        </p:spPr>
      </p:cxnSp>
      <p:cxnSp>
        <p:nvCxnSpPr>
          <p:cNvPr id="546" name="Google Shape;546;p73"/>
          <p:cNvCxnSpPr/>
          <p:nvPr/>
        </p:nvCxnSpPr>
        <p:spPr>
          <a:xfrm rot="10800000" flipH="1">
            <a:off x="3582450" y="1873850"/>
            <a:ext cx="3110400" cy="1855800"/>
          </a:xfrm>
          <a:prstGeom prst="straightConnector1">
            <a:avLst/>
          </a:prstGeom>
          <a:noFill/>
          <a:ln w="9525" cap="flat" cmpd="sng">
            <a:solidFill>
              <a:srgbClr val="FF0000"/>
            </a:solidFill>
            <a:prstDash val="solid"/>
            <a:round/>
            <a:headEnd type="none" w="med" len="med"/>
            <a:tailEnd type="triangle" w="med" len="med"/>
          </a:ln>
        </p:spPr>
      </p:cxn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dirty="0"/>
          </a:p>
        </p:txBody>
      </p:sp>
    </p:spTree>
    <p:extLst>
      <p:ext uri="{BB962C8B-B14F-4D97-AF65-F5344CB8AC3E}">
        <p14:creationId xmlns:p14="http://schemas.microsoft.com/office/powerpoint/2010/main" val="2829188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4"/>
          <p:cNvSpPr txBox="1">
            <a:spLocks noGrp="1"/>
          </p:cNvSpPr>
          <p:nvPr>
            <p:ph type="body" idx="1"/>
          </p:nvPr>
        </p:nvSpPr>
        <p:spPr>
          <a:xfrm>
            <a:off x="209900" y="1184520"/>
            <a:ext cx="41520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dirty="0">
                <a:solidFill>
                  <a:schemeClr val="lt1"/>
                </a:solidFill>
                <a:latin typeface="Calibri"/>
                <a:ea typeface="Calibri"/>
                <a:cs typeface="Calibri"/>
                <a:sym typeface="Calibri"/>
              </a:rPr>
              <a:t>COD CONUS</a:t>
            </a:r>
            <a:endParaRPr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dirty="0"/>
              <a:t>May 9</a:t>
            </a:r>
            <a:r>
              <a:rPr lang="en-US" sz="2400" b="0" i="0" u="none" strike="noStrike" cap="none" dirty="0">
                <a:solidFill>
                  <a:schemeClr val="lt1"/>
                </a:solidFill>
                <a:latin typeface="Calibri"/>
                <a:ea typeface="Calibri"/>
                <a:cs typeface="Calibri"/>
                <a:sym typeface="Calibri"/>
              </a:rPr>
              <a:t>, 2018 </a:t>
            </a:r>
            <a:endParaRPr sz="24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b="0" i="0" u="none" strike="noStrike" cap="none" dirty="0">
                <a:solidFill>
                  <a:schemeClr val="lt1"/>
                </a:solidFill>
                <a:latin typeface="Calibri"/>
                <a:ea typeface="Calibri"/>
                <a:cs typeface="Calibri"/>
                <a:sym typeface="Calibri"/>
              </a:rPr>
              <a:t>0</a:t>
            </a:r>
            <a:r>
              <a:rPr lang="en-US" sz="2400" dirty="0"/>
              <a:t>9</a:t>
            </a:r>
            <a:r>
              <a:rPr lang="en-US" sz="2400" b="0" i="0" u="none" strike="noStrike" cap="none" dirty="0">
                <a:solidFill>
                  <a:schemeClr val="lt1"/>
                </a:solidFill>
                <a:latin typeface="Calibri"/>
                <a:ea typeface="Calibri"/>
                <a:cs typeface="Calibri"/>
                <a:sym typeface="Calibri"/>
              </a:rPr>
              <a:t>0</a:t>
            </a:r>
            <a:r>
              <a:rPr lang="en-US" sz="2400" dirty="0"/>
              <a:t>1</a:t>
            </a:r>
            <a:r>
              <a:rPr lang="en-US" sz="2400" b="0" i="0" u="none" strike="noStrike" cap="none" dirty="0">
                <a:solidFill>
                  <a:schemeClr val="lt1"/>
                </a:solidFill>
                <a:latin typeface="Calibri"/>
                <a:ea typeface="Calibri"/>
                <a:cs typeface="Calibri"/>
                <a:sym typeface="Calibri"/>
              </a:rPr>
              <a:t> UTC</a:t>
            </a:r>
            <a:endParaRPr sz="24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ctr" rtl="0">
              <a:lnSpc>
                <a:spcPct val="100000"/>
              </a:lnSpc>
              <a:spcBef>
                <a:spcPts val="0"/>
              </a:spcBef>
              <a:spcAft>
                <a:spcPts val="0"/>
              </a:spcAft>
              <a:buClr>
                <a:schemeClr val="lt1"/>
              </a:buClr>
              <a:buSzPts val="600"/>
              <a:buFont typeface="Arial"/>
              <a:buNone/>
            </a:pPr>
            <a:endParaRPr sz="2400" dirty="0"/>
          </a:p>
          <a:p>
            <a:pPr marL="342900" lvl="0" indent="-139700" algn="r" rtl="0">
              <a:spcBef>
                <a:spcPts val="0"/>
              </a:spcBef>
              <a:spcAft>
                <a:spcPts val="0"/>
              </a:spcAft>
              <a:buClr>
                <a:schemeClr val="lt1"/>
              </a:buClr>
              <a:buSzPts val="600"/>
              <a:buFont typeface="Arial"/>
              <a:buNone/>
            </a:pPr>
            <a:r>
              <a:rPr lang="en-US" sz="2400" dirty="0"/>
              <a:t>May 31, 2018 </a:t>
            </a:r>
            <a:endParaRPr sz="2400" dirty="0"/>
          </a:p>
          <a:p>
            <a:pPr marL="342900" lvl="0" indent="-139700" algn="r" rtl="0">
              <a:spcBef>
                <a:spcPts val="0"/>
              </a:spcBef>
              <a:spcAft>
                <a:spcPts val="0"/>
              </a:spcAft>
              <a:buClr>
                <a:schemeClr val="lt1"/>
              </a:buClr>
              <a:buSzPts val="600"/>
              <a:buFont typeface="Arial"/>
              <a:buNone/>
            </a:pPr>
            <a:r>
              <a:rPr lang="en-US" sz="2400" dirty="0"/>
              <a:t>0901 UTC</a:t>
            </a:r>
            <a:endParaRPr sz="2400" dirty="0"/>
          </a:p>
          <a:p>
            <a:pPr marL="342900" lvl="0" indent="-139700" algn="r" rtl="0">
              <a:spcBef>
                <a:spcPts val="0"/>
              </a:spcBef>
              <a:spcAft>
                <a:spcPts val="0"/>
              </a:spcAft>
              <a:buClr>
                <a:schemeClr val="lt1"/>
              </a:buClr>
              <a:buSzPts val="600"/>
              <a:buFont typeface="Arial"/>
              <a:buNone/>
            </a:pPr>
            <a:endParaRPr sz="2400"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700"/>
              <a:buFont typeface="Arial"/>
              <a:buNone/>
            </a:pPr>
            <a:endParaRPr dirty="0"/>
          </a:p>
        </p:txBody>
      </p:sp>
      <p:sp>
        <p:nvSpPr>
          <p:cNvPr id="554" name="Google Shape;554;p74"/>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PLPT ABI-CONUS_COD03:</a:t>
            </a:r>
            <a:endParaRPr dirty="0"/>
          </a:p>
        </p:txBody>
      </p:sp>
      <p:sp>
        <p:nvSpPr>
          <p:cNvPr id="556" name="Google Shape;556;p74"/>
          <p:cNvSpPr txBox="1"/>
          <p:nvPr/>
        </p:nvSpPr>
        <p:spPr>
          <a:xfrm>
            <a:off x="329798" y="5844050"/>
            <a:ext cx="1326600" cy="4053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dirty="0" smtClean="0">
                <a:solidFill>
                  <a:schemeClr val="lt1"/>
                </a:solidFill>
                <a:latin typeface="Calibri"/>
                <a:ea typeface="Calibri"/>
                <a:cs typeface="Calibri"/>
                <a:sym typeface="Calibri"/>
              </a:rPr>
              <a:t>PASSED</a:t>
            </a:r>
            <a:endParaRPr dirty="0"/>
          </a:p>
        </p:txBody>
      </p:sp>
      <p:pic>
        <p:nvPicPr>
          <p:cNvPr id="557" name="Google Shape;557;p74" descr="Screen Shot 2017-06-05 at 09.57.36.png"/>
          <p:cNvPicPr preferRelativeResize="0"/>
          <p:nvPr/>
        </p:nvPicPr>
        <p:blipFill rotWithShape="1">
          <a:blip r:embed="rId3">
            <a:alphaModFix/>
          </a:blip>
          <a:srcRect/>
          <a:stretch/>
        </p:blipFill>
        <p:spPr>
          <a:xfrm>
            <a:off x="881753" y="1858250"/>
            <a:ext cx="3176400" cy="228600"/>
          </a:xfrm>
          <a:prstGeom prst="rect">
            <a:avLst/>
          </a:prstGeom>
          <a:noFill/>
          <a:ln>
            <a:noFill/>
          </a:ln>
        </p:spPr>
      </p:pic>
      <p:pic>
        <p:nvPicPr>
          <p:cNvPr id="558" name="Google Shape;558;p74"/>
          <p:cNvPicPr preferRelativeResize="0"/>
          <p:nvPr/>
        </p:nvPicPr>
        <p:blipFill>
          <a:blip r:embed="rId4">
            <a:alphaModFix/>
          </a:blip>
          <a:stretch>
            <a:fillRect/>
          </a:stretch>
        </p:blipFill>
        <p:spPr>
          <a:xfrm>
            <a:off x="4673300" y="1012000"/>
            <a:ext cx="3979152" cy="2651099"/>
          </a:xfrm>
          <a:prstGeom prst="rect">
            <a:avLst/>
          </a:prstGeom>
          <a:noFill/>
          <a:ln>
            <a:noFill/>
          </a:ln>
        </p:spPr>
      </p:pic>
      <p:pic>
        <p:nvPicPr>
          <p:cNvPr id="559" name="Google Shape;559;p74"/>
          <p:cNvPicPr preferRelativeResize="0"/>
          <p:nvPr/>
        </p:nvPicPr>
        <p:blipFill rotWithShape="1">
          <a:blip r:embed="rId5">
            <a:alphaModFix/>
          </a:blip>
          <a:srcRect r="2085" b="2085"/>
          <a:stretch/>
        </p:blipFill>
        <p:spPr>
          <a:xfrm>
            <a:off x="4673300" y="3759301"/>
            <a:ext cx="3971700" cy="2651107"/>
          </a:xfrm>
          <a:prstGeom prst="rect">
            <a:avLst/>
          </a:prstGeom>
          <a:noFill/>
          <a:ln>
            <a:noFill/>
          </a:ln>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dirty="0"/>
          </a:p>
        </p:txBody>
      </p:sp>
    </p:spTree>
    <p:extLst>
      <p:ext uri="{BB962C8B-B14F-4D97-AF65-F5344CB8AC3E}">
        <p14:creationId xmlns:p14="http://schemas.microsoft.com/office/powerpoint/2010/main" val="1950369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5"/>
          <p:cNvSpPr txBox="1">
            <a:spLocks noGrp="1"/>
          </p:cNvSpPr>
          <p:nvPr>
            <p:ph type="body" idx="1"/>
          </p:nvPr>
        </p:nvSpPr>
        <p:spPr>
          <a:xfrm>
            <a:off x="209900" y="1184520"/>
            <a:ext cx="41520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r>
              <a:rPr lang="en-US" dirty="0"/>
              <a:t>CPS</a:t>
            </a:r>
            <a:r>
              <a:rPr lang="en-US" sz="3200" b="0" i="0" u="none" strike="noStrike" cap="none" dirty="0">
                <a:solidFill>
                  <a:schemeClr val="lt1"/>
                </a:solidFill>
                <a:latin typeface="Calibri"/>
                <a:ea typeface="Calibri"/>
                <a:cs typeface="Calibri"/>
                <a:sym typeface="Calibri"/>
              </a:rPr>
              <a:t> CONUS</a:t>
            </a:r>
            <a:endParaRPr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dirty="0"/>
              <a:t>May 9</a:t>
            </a:r>
            <a:r>
              <a:rPr lang="en-US" sz="2400" b="0" i="0" u="none" strike="noStrike" cap="none" dirty="0">
                <a:solidFill>
                  <a:schemeClr val="lt1"/>
                </a:solidFill>
                <a:latin typeface="Calibri"/>
                <a:ea typeface="Calibri"/>
                <a:cs typeface="Calibri"/>
                <a:sym typeface="Calibri"/>
              </a:rPr>
              <a:t>, 2018 </a:t>
            </a:r>
            <a:endParaRPr sz="24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b="0" i="0" u="none" strike="noStrike" cap="none" dirty="0">
                <a:solidFill>
                  <a:schemeClr val="lt1"/>
                </a:solidFill>
                <a:latin typeface="Calibri"/>
                <a:ea typeface="Calibri"/>
                <a:cs typeface="Calibri"/>
                <a:sym typeface="Calibri"/>
              </a:rPr>
              <a:t>0</a:t>
            </a:r>
            <a:r>
              <a:rPr lang="en-US" sz="2400" dirty="0"/>
              <a:t>9</a:t>
            </a:r>
            <a:r>
              <a:rPr lang="en-US" sz="2400" b="0" i="0" u="none" strike="noStrike" cap="none" dirty="0">
                <a:solidFill>
                  <a:schemeClr val="lt1"/>
                </a:solidFill>
                <a:latin typeface="Calibri"/>
                <a:ea typeface="Calibri"/>
                <a:cs typeface="Calibri"/>
                <a:sym typeface="Calibri"/>
              </a:rPr>
              <a:t>0</a:t>
            </a:r>
            <a:r>
              <a:rPr lang="en-US" sz="2400" dirty="0"/>
              <a:t>1</a:t>
            </a:r>
            <a:r>
              <a:rPr lang="en-US" sz="2400" b="0" i="0" u="none" strike="noStrike" cap="none" dirty="0">
                <a:solidFill>
                  <a:schemeClr val="lt1"/>
                </a:solidFill>
                <a:latin typeface="Calibri"/>
                <a:ea typeface="Calibri"/>
                <a:cs typeface="Calibri"/>
                <a:sym typeface="Calibri"/>
              </a:rPr>
              <a:t> UTC</a:t>
            </a:r>
            <a:endParaRPr sz="24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ctr" rtl="0">
              <a:lnSpc>
                <a:spcPct val="100000"/>
              </a:lnSpc>
              <a:spcBef>
                <a:spcPts val="0"/>
              </a:spcBef>
              <a:spcAft>
                <a:spcPts val="0"/>
              </a:spcAft>
              <a:buClr>
                <a:schemeClr val="lt1"/>
              </a:buClr>
              <a:buSzPts val="600"/>
              <a:buFont typeface="Arial"/>
              <a:buNone/>
            </a:pPr>
            <a:endParaRPr sz="2400" dirty="0"/>
          </a:p>
          <a:p>
            <a:pPr marL="342900" lvl="0" indent="-139700" algn="r" rtl="0">
              <a:spcBef>
                <a:spcPts val="0"/>
              </a:spcBef>
              <a:spcAft>
                <a:spcPts val="0"/>
              </a:spcAft>
              <a:buClr>
                <a:schemeClr val="lt1"/>
              </a:buClr>
              <a:buSzPts val="600"/>
              <a:buFont typeface="Arial"/>
              <a:buNone/>
            </a:pPr>
            <a:r>
              <a:rPr lang="en-US" sz="2400" dirty="0"/>
              <a:t>May 31, 2018 </a:t>
            </a:r>
            <a:endParaRPr sz="2400" dirty="0"/>
          </a:p>
          <a:p>
            <a:pPr marL="342900" lvl="0" indent="-139700" algn="r" rtl="0">
              <a:spcBef>
                <a:spcPts val="0"/>
              </a:spcBef>
              <a:spcAft>
                <a:spcPts val="0"/>
              </a:spcAft>
              <a:buClr>
                <a:schemeClr val="lt1"/>
              </a:buClr>
              <a:buSzPts val="600"/>
              <a:buFont typeface="Arial"/>
              <a:buNone/>
            </a:pPr>
            <a:r>
              <a:rPr lang="en-US" sz="2400" dirty="0"/>
              <a:t>0901 UTC</a:t>
            </a:r>
            <a:endParaRPr sz="2400" dirty="0"/>
          </a:p>
          <a:p>
            <a:pPr marL="342900" lvl="0" indent="-139700" algn="r" rtl="0">
              <a:spcBef>
                <a:spcPts val="0"/>
              </a:spcBef>
              <a:spcAft>
                <a:spcPts val="0"/>
              </a:spcAft>
              <a:buClr>
                <a:schemeClr val="lt1"/>
              </a:buClr>
              <a:buSzPts val="600"/>
              <a:buFont typeface="Arial"/>
              <a:buNone/>
            </a:pPr>
            <a:endParaRPr sz="2400"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700"/>
              <a:buFont typeface="Arial"/>
              <a:buNone/>
            </a:pPr>
            <a:endParaRPr dirty="0"/>
          </a:p>
        </p:txBody>
      </p:sp>
      <p:sp>
        <p:nvSpPr>
          <p:cNvPr id="567" name="Google Shape;567;p75"/>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PLPT ABI-CONUS_COD03:</a:t>
            </a:r>
            <a:endParaRPr dirty="0"/>
          </a:p>
        </p:txBody>
      </p:sp>
      <p:sp>
        <p:nvSpPr>
          <p:cNvPr id="569" name="Google Shape;569;p75"/>
          <p:cNvSpPr txBox="1"/>
          <p:nvPr/>
        </p:nvSpPr>
        <p:spPr>
          <a:xfrm>
            <a:off x="329798" y="5844050"/>
            <a:ext cx="1326600" cy="4053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dirty="0">
                <a:solidFill>
                  <a:schemeClr val="lt1"/>
                </a:solidFill>
                <a:latin typeface="Calibri"/>
                <a:ea typeface="Calibri"/>
                <a:cs typeface="Calibri"/>
                <a:sym typeface="Calibri"/>
              </a:rPr>
              <a:t>PASSED </a:t>
            </a:r>
            <a:endParaRPr dirty="0"/>
          </a:p>
        </p:txBody>
      </p:sp>
      <p:pic>
        <p:nvPicPr>
          <p:cNvPr id="570" name="Google Shape;570;p75" descr="Screen Shot 2017-06-05 at 10.37.00.png"/>
          <p:cNvPicPr preferRelativeResize="0"/>
          <p:nvPr/>
        </p:nvPicPr>
        <p:blipFill rotWithShape="1">
          <a:blip r:embed="rId3">
            <a:alphaModFix/>
          </a:blip>
          <a:srcRect/>
          <a:stretch/>
        </p:blipFill>
        <p:spPr>
          <a:xfrm>
            <a:off x="860298" y="1862914"/>
            <a:ext cx="3182100" cy="229800"/>
          </a:xfrm>
          <a:prstGeom prst="rect">
            <a:avLst/>
          </a:prstGeom>
          <a:noFill/>
          <a:ln>
            <a:noFill/>
          </a:ln>
        </p:spPr>
      </p:pic>
      <p:pic>
        <p:nvPicPr>
          <p:cNvPr id="571" name="Google Shape;571;p75"/>
          <p:cNvPicPr preferRelativeResize="0"/>
          <p:nvPr/>
        </p:nvPicPr>
        <p:blipFill>
          <a:blip r:embed="rId4">
            <a:alphaModFix/>
          </a:blip>
          <a:stretch>
            <a:fillRect/>
          </a:stretch>
        </p:blipFill>
        <p:spPr>
          <a:xfrm>
            <a:off x="4639500" y="1016300"/>
            <a:ext cx="4012950" cy="2651099"/>
          </a:xfrm>
          <a:prstGeom prst="rect">
            <a:avLst/>
          </a:prstGeom>
          <a:noFill/>
          <a:ln>
            <a:noFill/>
          </a:ln>
        </p:spPr>
      </p:pic>
      <p:pic>
        <p:nvPicPr>
          <p:cNvPr id="572" name="Google Shape;572;p75"/>
          <p:cNvPicPr preferRelativeResize="0"/>
          <p:nvPr/>
        </p:nvPicPr>
        <p:blipFill>
          <a:blip r:embed="rId5">
            <a:alphaModFix/>
          </a:blip>
          <a:stretch>
            <a:fillRect/>
          </a:stretch>
        </p:blipFill>
        <p:spPr>
          <a:xfrm>
            <a:off x="4625700" y="3759875"/>
            <a:ext cx="4012950" cy="2682018"/>
          </a:xfrm>
          <a:prstGeom prst="rect">
            <a:avLst/>
          </a:prstGeom>
          <a:noFill/>
          <a:ln>
            <a:noFill/>
          </a:ln>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dirty="0"/>
          </a:p>
        </p:txBody>
      </p:sp>
    </p:spTree>
    <p:extLst>
      <p:ext uri="{BB962C8B-B14F-4D97-AF65-F5344CB8AC3E}">
        <p14:creationId xmlns:p14="http://schemas.microsoft.com/office/powerpoint/2010/main" val="308585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6"/>
          <p:cNvSpPr txBox="1">
            <a:spLocks noGrp="1"/>
          </p:cNvSpPr>
          <p:nvPr>
            <p:ph type="body" idx="1"/>
          </p:nvPr>
        </p:nvSpPr>
        <p:spPr>
          <a:xfrm>
            <a:off x="209900" y="1184520"/>
            <a:ext cx="4152000" cy="4357200"/>
          </a:xfrm>
          <a:prstGeom prst="rect">
            <a:avLst/>
          </a:prstGeom>
          <a:noFill/>
          <a:ln>
            <a:noFill/>
          </a:ln>
        </p:spPr>
        <p:txBody>
          <a:bodyPr spcFirstLastPara="1" wrap="square" lIns="91425" tIns="91425" rIns="91425" bIns="91425" anchor="t" anchorCtr="0">
            <a:noAutofit/>
          </a:bodyPr>
          <a:lstStyle/>
          <a:p>
            <a:pPr marL="342900" lvl="0" indent="-139700" algn="ctr" rtl="0">
              <a:spcBef>
                <a:spcPts val="0"/>
              </a:spcBef>
              <a:spcAft>
                <a:spcPts val="0"/>
              </a:spcAft>
              <a:buClr>
                <a:schemeClr val="lt1"/>
              </a:buClr>
              <a:buSzPts val="800"/>
              <a:buFont typeface="Arial"/>
              <a:buNone/>
            </a:pPr>
            <a:r>
              <a:rPr lang="en-US" dirty="0"/>
              <a:t>CPS MESO-1</a:t>
            </a:r>
            <a:endParaRPr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dirty="0"/>
              <a:t>May 9</a:t>
            </a:r>
            <a:r>
              <a:rPr lang="en-US" sz="2400" b="0" i="0" u="none" strike="noStrike" cap="none" dirty="0">
                <a:solidFill>
                  <a:schemeClr val="lt1"/>
                </a:solidFill>
                <a:latin typeface="Calibri"/>
                <a:ea typeface="Calibri"/>
                <a:cs typeface="Calibri"/>
                <a:sym typeface="Calibri"/>
              </a:rPr>
              <a:t>, 2018 </a:t>
            </a:r>
            <a:endParaRPr sz="24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b="0" i="0" u="none" strike="noStrike" cap="none" dirty="0">
                <a:solidFill>
                  <a:schemeClr val="lt1"/>
                </a:solidFill>
                <a:latin typeface="Calibri"/>
                <a:ea typeface="Calibri"/>
                <a:cs typeface="Calibri"/>
                <a:sym typeface="Calibri"/>
              </a:rPr>
              <a:t>0</a:t>
            </a:r>
            <a:r>
              <a:rPr lang="en-US" sz="2400" dirty="0"/>
              <a:t>9</a:t>
            </a:r>
            <a:r>
              <a:rPr lang="en-US" sz="2400" b="0" i="0" u="none" strike="noStrike" cap="none" dirty="0">
                <a:solidFill>
                  <a:schemeClr val="lt1"/>
                </a:solidFill>
                <a:latin typeface="Calibri"/>
                <a:ea typeface="Calibri"/>
                <a:cs typeface="Calibri"/>
                <a:sym typeface="Calibri"/>
              </a:rPr>
              <a:t>0</a:t>
            </a:r>
            <a:r>
              <a:rPr lang="en-US" sz="2400" dirty="0"/>
              <a:t>1</a:t>
            </a:r>
            <a:r>
              <a:rPr lang="en-US" sz="2400" b="0" i="0" u="none" strike="noStrike" cap="none" dirty="0">
                <a:solidFill>
                  <a:schemeClr val="lt1"/>
                </a:solidFill>
                <a:latin typeface="Calibri"/>
                <a:ea typeface="Calibri"/>
                <a:cs typeface="Calibri"/>
                <a:sym typeface="Calibri"/>
              </a:rPr>
              <a:t> UTC</a:t>
            </a:r>
            <a:endParaRPr sz="24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ctr" rtl="0">
              <a:lnSpc>
                <a:spcPct val="100000"/>
              </a:lnSpc>
              <a:spcBef>
                <a:spcPts val="0"/>
              </a:spcBef>
              <a:spcAft>
                <a:spcPts val="0"/>
              </a:spcAft>
              <a:buClr>
                <a:schemeClr val="lt1"/>
              </a:buClr>
              <a:buSzPts val="600"/>
              <a:buFont typeface="Arial"/>
              <a:buNone/>
            </a:pPr>
            <a:endParaRPr sz="2400" dirty="0"/>
          </a:p>
          <a:p>
            <a:pPr marL="342900" lvl="0" indent="-139700" algn="r" rtl="0">
              <a:spcBef>
                <a:spcPts val="0"/>
              </a:spcBef>
              <a:spcAft>
                <a:spcPts val="0"/>
              </a:spcAft>
              <a:buClr>
                <a:schemeClr val="lt1"/>
              </a:buClr>
              <a:buSzPts val="600"/>
              <a:buFont typeface="Arial"/>
              <a:buNone/>
            </a:pPr>
            <a:r>
              <a:rPr lang="en-US" sz="2400" dirty="0"/>
              <a:t>May 31, 2018 </a:t>
            </a:r>
            <a:endParaRPr sz="2400" dirty="0"/>
          </a:p>
          <a:p>
            <a:pPr marL="342900" lvl="0" indent="-139700" algn="r" rtl="0">
              <a:spcBef>
                <a:spcPts val="0"/>
              </a:spcBef>
              <a:spcAft>
                <a:spcPts val="0"/>
              </a:spcAft>
              <a:buClr>
                <a:schemeClr val="lt1"/>
              </a:buClr>
              <a:buSzPts val="600"/>
              <a:buFont typeface="Arial"/>
              <a:buNone/>
            </a:pPr>
            <a:r>
              <a:rPr lang="en-US" sz="2400" dirty="0"/>
              <a:t>0901 UTC</a:t>
            </a:r>
            <a:endParaRPr sz="2400" dirty="0"/>
          </a:p>
          <a:p>
            <a:pPr marL="342900" lvl="0" indent="-139700" algn="ctr" rtl="0">
              <a:spcBef>
                <a:spcPts val="0"/>
              </a:spcBef>
              <a:spcAft>
                <a:spcPts val="0"/>
              </a:spcAft>
              <a:buClr>
                <a:schemeClr val="lt1"/>
              </a:buClr>
              <a:buSzPts val="600"/>
              <a:buFont typeface="Arial"/>
              <a:buNone/>
            </a:pPr>
            <a:endParaRPr sz="2400"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700"/>
              <a:buFont typeface="Arial"/>
              <a:buNone/>
            </a:pPr>
            <a:endParaRPr dirty="0"/>
          </a:p>
        </p:txBody>
      </p:sp>
      <p:sp>
        <p:nvSpPr>
          <p:cNvPr id="580" name="Google Shape;580;p76"/>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dirty="0"/>
              <a:t>PLPT ABI-MESO_CPS02</a:t>
            </a:r>
            <a:r>
              <a:rPr lang="en-US" sz="3600" b="0" i="0" u="none" strike="noStrike" cap="none" dirty="0">
                <a:solidFill>
                  <a:schemeClr val="lt1"/>
                </a:solidFill>
                <a:latin typeface="Calibri"/>
                <a:ea typeface="Calibri"/>
                <a:cs typeface="Calibri"/>
                <a:sym typeface="Calibri"/>
              </a:rPr>
              <a:t>:</a:t>
            </a:r>
            <a:endParaRPr dirty="0"/>
          </a:p>
        </p:txBody>
      </p:sp>
      <p:sp>
        <p:nvSpPr>
          <p:cNvPr id="582" name="Google Shape;582;p76"/>
          <p:cNvSpPr txBox="1"/>
          <p:nvPr/>
        </p:nvSpPr>
        <p:spPr>
          <a:xfrm>
            <a:off x="329798" y="5844050"/>
            <a:ext cx="1326600" cy="4053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dirty="0" smtClean="0">
                <a:solidFill>
                  <a:schemeClr val="lt1"/>
                </a:solidFill>
                <a:latin typeface="Calibri"/>
                <a:ea typeface="Calibri"/>
                <a:cs typeface="Calibri"/>
                <a:sym typeface="Calibri"/>
              </a:rPr>
              <a:t>PASSED</a:t>
            </a:r>
            <a:endParaRPr dirty="0"/>
          </a:p>
        </p:txBody>
      </p:sp>
      <p:pic>
        <p:nvPicPr>
          <p:cNvPr id="583" name="Google Shape;583;p76" descr="Screen Shot 2017-06-05 at 10.37.00.png"/>
          <p:cNvPicPr preferRelativeResize="0"/>
          <p:nvPr/>
        </p:nvPicPr>
        <p:blipFill rotWithShape="1">
          <a:blip r:embed="rId3">
            <a:alphaModFix/>
          </a:blip>
          <a:srcRect/>
          <a:stretch/>
        </p:blipFill>
        <p:spPr>
          <a:xfrm>
            <a:off x="860298" y="1862914"/>
            <a:ext cx="3182100" cy="229800"/>
          </a:xfrm>
          <a:prstGeom prst="rect">
            <a:avLst/>
          </a:prstGeom>
          <a:noFill/>
          <a:ln>
            <a:noFill/>
          </a:ln>
        </p:spPr>
      </p:pic>
      <p:pic>
        <p:nvPicPr>
          <p:cNvPr id="584" name="Google Shape;584;p76"/>
          <p:cNvPicPr preferRelativeResize="0"/>
          <p:nvPr/>
        </p:nvPicPr>
        <p:blipFill>
          <a:blip r:embed="rId4">
            <a:alphaModFix/>
          </a:blip>
          <a:stretch>
            <a:fillRect/>
          </a:stretch>
        </p:blipFill>
        <p:spPr>
          <a:xfrm>
            <a:off x="4673850" y="991850"/>
            <a:ext cx="4012950" cy="2675300"/>
          </a:xfrm>
          <a:prstGeom prst="rect">
            <a:avLst/>
          </a:prstGeom>
          <a:noFill/>
          <a:ln>
            <a:noFill/>
          </a:ln>
        </p:spPr>
      </p:pic>
      <p:pic>
        <p:nvPicPr>
          <p:cNvPr id="585" name="Google Shape;585;p76"/>
          <p:cNvPicPr preferRelativeResize="0"/>
          <p:nvPr/>
        </p:nvPicPr>
        <p:blipFill>
          <a:blip r:embed="rId5">
            <a:alphaModFix/>
          </a:blip>
          <a:stretch>
            <a:fillRect/>
          </a:stretch>
        </p:blipFill>
        <p:spPr>
          <a:xfrm>
            <a:off x="4639500" y="3761550"/>
            <a:ext cx="4012949" cy="2671957"/>
          </a:xfrm>
          <a:prstGeom prst="rect">
            <a:avLst/>
          </a:prstGeom>
          <a:noFill/>
          <a:ln>
            <a:noFill/>
          </a:ln>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dirty="0"/>
          </a:p>
        </p:txBody>
      </p:sp>
    </p:spTree>
    <p:extLst>
      <p:ext uri="{BB962C8B-B14F-4D97-AF65-F5344CB8AC3E}">
        <p14:creationId xmlns:p14="http://schemas.microsoft.com/office/powerpoint/2010/main" val="1904431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7"/>
          <p:cNvSpPr txBox="1">
            <a:spLocks noGrp="1"/>
          </p:cNvSpPr>
          <p:nvPr>
            <p:ph type="body" idx="1"/>
          </p:nvPr>
        </p:nvSpPr>
        <p:spPr>
          <a:xfrm>
            <a:off x="209900" y="1184520"/>
            <a:ext cx="4152000" cy="4357200"/>
          </a:xfrm>
          <a:prstGeom prst="rect">
            <a:avLst/>
          </a:prstGeom>
          <a:noFill/>
          <a:ln>
            <a:noFill/>
          </a:ln>
        </p:spPr>
        <p:txBody>
          <a:bodyPr spcFirstLastPara="1" wrap="square" lIns="91425" tIns="91425" rIns="91425" bIns="91425" anchor="t" anchorCtr="0">
            <a:noAutofit/>
          </a:bodyPr>
          <a:lstStyle/>
          <a:p>
            <a:pPr marL="342900" lvl="0" indent="-139700" algn="ctr" rtl="0">
              <a:spcBef>
                <a:spcPts val="0"/>
              </a:spcBef>
              <a:spcAft>
                <a:spcPts val="0"/>
              </a:spcAft>
              <a:buClr>
                <a:schemeClr val="lt1"/>
              </a:buClr>
              <a:buSzPts val="800"/>
              <a:buFont typeface="Arial"/>
              <a:buNone/>
            </a:pPr>
            <a:r>
              <a:rPr lang="en-US" dirty="0"/>
              <a:t>CPS MESO-2</a:t>
            </a:r>
            <a:endParaRPr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dirty="0"/>
              <a:t>May 9</a:t>
            </a:r>
            <a:r>
              <a:rPr lang="en-US" sz="2400" b="0" i="0" u="none" strike="noStrike" cap="none" dirty="0">
                <a:solidFill>
                  <a:schemeClr val="lt1"/>
                </a:solidFill>
                <a:latin typeface="Calibri"/>
                <a:ea typeface="Calibri"/>
                <a:cs typeface="Calibri"/>
                <a:sym typeface="Calibri"/>
              </a:rPr>
              <a:t>, 2018 </a:t>
            </a:r>
            <a:endParaRPr sz="24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b="0" i="0" u="none" strike="noStrike" cap="none" dirty="0">
                <a:solidFill>
                  <a:schemeClr val="lt1"/>
                </a:solidFill>
                <a:latin typeface="Calibri"/>
                <a:ea typeface="Calibri"/>
                <a:cs typeface="Calibri"/>
                <a:sym typeface="Calibri"/>
              </a:rPr>
              <a:t>0</a:t>
            </a:r>
            <a:r>
              <a:rPr lang="en-US" sz="2400" dirty="0"/>
              <a:t>9</a:t>
            </a:r>
            <a:r>
              <a:rPr lang="en-US" sz="2400" b="0" i="0" u="none" strike="noStrike" cap="none" dirty="0">
                <a:solidFill>
                  <a:schemeClr val="lt1"/>
                </a:solidFill>
                <a:latin typeface="Calibri"/>
                <a:ea typeface="Calibri"/>
                <a:cs typeface="Calibri"/>
                <a:sym typeface="Calibri"/>
              </a:rPr>
              <a:t>0</a:t>
            </a:r>
            <a:r>
              <a:rPr lang="en-US" sz="2400" dirty="0"/>
              <a:t>1</a:t>
            </a:r>
            <a:r>
              <a:rPr lang="en-US" sz="2400" b="0" i="0" u="none" strike="noStrike" cap="none" dirty="0">
                <a:solidFill>
                  <a:schemeClr val="lt1"/>
                </a:solidFill>
                <a:latin typeface="Calibri"/>
                <a:ea typeface="Calibri"/>
                <a:cs typeface="Calibri"/>
                <a:sym typeface="Calibri"/>
              </a:rPr>
              <a:t> UTC</a:t>
            </a:r>
            <a:endParaRPr sz="24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ctr" rtl="0">
              <a:lnSpc>
                <a:spcPct val="100000"/>
              </a:lnSpc>
              <a:spcBef>
                <a:spcPts val="0"/>
              </a:spcBef>
              <a:spcAft>
                <a:spcPts val="0"/>
              </a:spcAft>
              <a:buClr>
                <a:schemeClr val="lt1"/>
              </a:buClr>
              <a:buSzPts val="600"/>
              <a:buFont typeface="Arial"/>
              <a:buNone/>
            </a:pPr>
            <a:endParaRPr sz="2400" dirty="0"/>
          </a:p>
          <a:p>
            <a:pPr marL="342900" lvl="0" indent="-139700" algn="r" rtl="0">
              <a:spcBef>
                <a:spcPts val="0"/>
              </a:spcBef>
              <a:spcAft>
                <a:spcPts val="0"/>
              </a:spcAft>
              <a:buClr>
                <a:schemeClr val="lt1"/>
              </a:buClr>
              <a:buSzPts val="600"/>
              <a:buFont typeface="Arial"/>
              <a:buNone/>
            </a:pPr>
            <a:r>
              <a:rPr lang="en-US" sz="2400" dirty="0"/>
              <a:t>May 31, 2018 </a:t>
            </a:r>
            <a:endParaRPr sz="2400" dirty="0"/>
          </a:p>
          <a:p>
            <a:pPr marL="342900" lvl="0" indent="-139700" algn="r" rtl="0">
              <a:spcBef>
                <a:spcPts val="0"/>
              </a:spcBef>
              <a:spcAft>
                <a:spcPts val="0"/>
              </a:spcAft>
              <a:buClr>
                <a:schemeClr val="lt1"/>
              </a:buClr>
              <a:buSzPts val="600"/>
              <a:buFont typeface="Arial"/>
              <a:buNone/>
            </a:pPr>
            <a:r>
              <a:rPr lang="en-US" sz="2400" dirty="0"/>
              <a:t>0901 UTC</a:t>
            </a:r>
            <a:endParaRPr sz="2400" dirty="0"/>
          </a:p>
          <a:p>
            <a:pPr marL="342900" lvl="0" indent="-139700" algn="ctr" rtl="0">
              <a:spcBef>
                <a:spcPts val="0"/>
              </a:spcBef>
              <a:spcAft>
                <a:spcPts val="0"/>
              </a:spcAft>
              <a:buClr>
                <a:schemeClr val="lt1"/>
              </a:buClr>
              <a:buSzPts val="600"/>
              <a:buFont typeface="Arial"/>
              <a:buNone/>
            </a:pPr>
            <a:endParaRPr sz="2400"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700"/>
              <a:buFont typeface="Arial"/>
              <a:buNone/>
            </a:pPr>
            <a:endParaRPr dirty="0"/>
          </a:p>
        </p:txBody>
      </p:sp>
      <p:sp>
        <p:nvSpPr>
          <p:cNvPr id="593" name="Google Shape;593;p77"/>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dirty="0"/>
              <a:t>PLPT ABI-MESO_CPS02</a:t>
            </a:r>
            <a:r>
              <a:rPr lang="en-US" sz="3600" b="0" i="0" u="none" strike="noStrike" cap="none" dirty="0">
                <a:solidFill>
                  <a:schemeClr val="lt1"/>
                </a:solidFill>
                <a:latin typeface="Calibri"/>
                <a:ea typeface="Calibri"/>
                <a:cs typeface="Calibri"/>
                <a:sym typeface="Calibri"/>
              </a:rPr>
              <a:t>:</a:t>
            </a:r>
            <a:endParaRPr dirty="0"/>
          </a:p>
        </p:txBody>
      </p:sp>
      <p:sp>
        <p:nvSpPr>
          <p:cNvPr id="595" name="Google Shape;595;p77"/>
          <p:cNvSpPr txBox="1"/>
          <p:nvPr/>
        </p:nvSpPr>
        <p:spPr>
          <a:xfrm>
            <a:off x="329798" y="5844050"/>
            <a:ext cx="1326600" cy="4053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dirty="0" smtClean="0">
                <a:solidFill>
                  <a:schemeClr val="lt1"/>
                </a:solidFill>
                <a:latin typeface="Calibri"/>
                <a:ea typeface="Calibri"/>
                <a:cs typeface="Calibri"/>
                <a:sym typeface="Calibri"/>
              </a:rPr>
              <a:t>PASSED</a:t>
            </a:r>
            <a:endParaRPr dirty="0"/>
          </a:p>
        </p:txBody>
      </p:sp>
      <p:pic>
        <p:nvPicPr>
          <p:cNvPr id="596" name="Google Shape;596;p77" descr="Screen Shot 2017-06-05 at 10.37.00.png"/>
          <p:cNvPicPr preferRelativeResize="0"/>
          <p:nvPr/>
        </p:nvPicPr>
        <p:blipFill rotWithShape="1">
          <a:blip r:embed="rId3">
            <a:alphaModFix/>
          </a:blip>
          <a:srcRect/>
          <a:stretch/>
        </p:blipFill>
        <p:spPr>
          <a:xfrm>
            <a:off x="860298" y="1862914"/>
            <a:ext cx="3182100" cy="229800"/>
          </a:xfrm>
          <a:prstGeom prst="rect">
            <a:avLst/>
          </a:prstGeom>
          <a:noFill/>
          <a:ln>
            <a:noFill/>
          </a:ln>
        </p:spPr>
      </p:pic>
      <p:pic>
        <p:nvPicPr>
          <p:cNvPr id="597" name="Google Shape;597;p77"/>
          <p:cNvPicPr preferRelativeResize="0"/>
          <p:nvPr/>
        </p:nvPicPr>
        <p:blipFill>
          <a:blip r:embed="rId4">
            <a:alphaModFix/>
          </a:blip>
          <a:stretch>
            <a:fillRect/>
          </a:stretch>
        </p:blipFill>
        <p:spPr>
          <a:xfrm>
            <a:off x="4682625" y="1025575"/>
            <a:ext cx="4020503" cy="2675300"/>
          </a:xfrm>
          <a:prstGeom prst="rect">
            <a:avLst/>
          </a:prstGeom>
          <a:noFill/>
          <a:ln>
            <a:noFill/>
          </a:ln>
        </p:spPr>
      </p:pic>
      <p:pic>
        <p:nvPicPr>
          <p:cNvPr id="598" name="Google Shape;598;p77"/>
          <p:cNvPicPr preferRelativeResize="0"/>
          <p:nvPr/>
        </p:nvPicPr>
        <p:blipFill>
          <a:blip r:embed="rId5">
            <a:alphaModFix/>
          </a:blip>
          <a:stretch>
            <a:fillRect/>
          </a:stretch>
        </p:blipFill>
        <p:spPr>
          <a:xfrm>
            <a:off x="4686400" y="3737025"/>
            <a:ext cx="4012950" cy="2682003"/>
          </a:xfrm>
          <a:prstGeom prst="rect">
            <a:avLst/>
          </a:prstGeom>
          <a:noFill/>
          <a:ln>
            <a:noFill/>
          </a:ln>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dirty="0"/>
          </a:p>
        </p:txBody>
      </p:sp>
    </p:spTree>
    <p:extLst>
      <p:ext uri="{BB962C8B-B14F-4D97-AF65-F5344CB8AC3E}">
        <p14:creationId xmlns:p14="http://schemas.microsoft.com/office/powerpoint/2010/main" val="1322389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91"/>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000"/>
              <a:buFont typeface="Calibri"/>
              <a:buNone/>
            </a:pPr>
            <a:r>
              <a:rPr lang="en-US" sz="4000" b="1" i="0" u="none" strike="noStrike" cap="none" dirty="0">
                <a:solidFill>
                  <a:schemeClr val="lt1"/>
                </a:solidFill>
                <a:latin typeface="Calibri"/>
                <a:ea typeface="Calibri"/>
                <a:cs typeface="Calibri"/>
                <a:sym typeface="Calibri"/>
              </a:rPr>
              <a:t>Comparison to NASA CALIPSO/CALIOP COD</a:t>
            </a:r>
            <a:endParaRPr dirty="0"/>
          </a:p>
        </p:txBody>
      </p:sp>
      <p:sp>
        <p:nvSpPr>
          <p:cNvPr id="2" name="TextBox 1"/>
          <p:cNvSpPr txBox="1"/>
          <p:nvPr/>
        </p:nvSpPr>
        <p:spPr>
          <a:xfrm>
            <a:off x="722312" y="5743669"/>
            <a:ext cx="6646984"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Note: This section updated to support the revisit.</a:t>
            </a:r>
            <a:endParaRPr lang="en-US" dirty="0">
              <a:solidFill>
                <a:schemeClr val="bg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2"/>
          <p:cNvSpPr txBox="1">
            <a:spLocks noGrp="1"/>
          </p:cNvSpPr>
          <p:nvPr>
            <p:ph type="title"/>
          </p:nvPr>
        </p:nvSpPr>
        <p:spPr>
          <a:xfrm>
            <a:off x="457200" y="-13112"/>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dirty="0">
                <a:solidFill>
                  <a:schemeClr val="accent6"/>
                </a:solidFill>
                <a:latin typeface="Calibri"/>
                <a:ea typeface="Calibri"/>
                <a:cs typeface="Calibri"/>
                <a:sym typeface="Calibri"/>
              </a:rPr>
              <a:t>CALIOP vs ABI Comparison Description:</a:t>
            </a:r>
            <a:br>
              <a:rPr lang="en-US" sz="2800" b="0" i="0" u="none" strike="noStrike" cap="none" dirty="0">
                <a:solidFill>
                  <a:schemeClr val="accent6"/>
                </a:solidFill>
                <a:latin typeface="Calibri"/>
                <a:ea typeface="Calibri"/>
                <a:cs typeface="Calibri"/>
                <a:sym typeface="Calibri"/>
              </a:rPr>
            </a:br>
            <a:r>
              <a:rPr lang="en-US" sz="2800" b="0" i="0" u="none" strike="noStrike" cap="none" dirty="0">
                <a:solidFill>
                  <a:schemeClr val="accent6"/>
                </a:solidFill>
                <a:latin typeface="Calibri"/>
                <a:ea typeface="Calibri"/>
                <a:cs typeface="Calibri"/>
                <a:sym typeface="Calibri"/>
              </a:rPr>
              <a:t>COD</a:t>
            </a:r>
            <a:endParaRPr dirty="0"/>
          </a:p>
        </p:txBody>
      </p:sp>
      <p:sp>
        <p:nvSpPr>
          <p:cNvPr id="735" name="Google Shape;735;p92"/>
          <p:cNvSpPr txBox="1">
            <a:spLocks noGrp="1"/>
          </p:cNvSpPr>
          <p:nvPr>
            <p:ph type="body" idx="1"/>
          </p:nvPr>
        </p:nvSpPr>
        <p:spPr>
          <a:xfrm>
            <a:off x="153476" y="1129888"/>
            <a:ext cx="4680900" cy="5535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CALIOP is a </a:t>
            </a:r>
            <a:r>
              <a:rPr lang="en-US" sz="1800" b="0" i="0" u="none" strike="noStrike" cap="none" dirty="0">
                <a:solidFill>
                  <a:srgbClr val="FFFFFF"/>
                </a:solidFill>
                <a:latin typeface="Calibri"/>
                <a:ea typeface="Calibri"/>
                <a:cs typeface="Calibri"/>
                <a:sym typeface="Calibri"/>
              </a:rPr>
              <a:t>lidar</a:t>
            </a:r>
            <a:r>
              <a:rPr lang="en-US" sz="1800" b="0" i="0" u="none" strike="noStrike" cap="none" dirty="0">
                <a:solidFill>
                  <a:srgbClr val="FFFFFF"/>
                </a:solidFill>
                <a:latin typeface="Calibri"/>
                <a:ea typeface="Calibri"/>
                <a:cs typeface="Calibri"/>
                <a:sym typeface="Calibri"/>
              </a:rPr>
              <a:t> on board of CALIPSO.</a:t>
            </a:r>
            <a:endParaRPr dirty="0"/>
          </a:p>
          <a:p>
            <a:pPr marL="0" marR="0" lvl="0" indent="0" algn="l" rtl="0">
              <a:lnSpc>
                <a:spcPct val="100000"/>
              </a:lnSpc>
              <a:spcBef>
                <a:spcPts val="0"/>
              </a:spcBef>
              <a:spcAft>
                <a:spcPts val="0"/>
              </a:spcAft>
              <a:buClr>
                <a:schemeClr val="lt1"/>
              </a:buClr>
              <a:buSzPts val="45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CALIOP Cloud algorithm results are considered as “Truth” for presence of clouds and some other applications, but CALIOP’s COD is less certain </a:t>
            </a:r>
            <a:r>
              <a:rPr lang="en-US" sz="1800" b="0" i="0" u="none" strike="noStrike" cap="none" dirty="0" smtClean="0">
                <a:solidFill>
                  <a:srgbClr val="FFFFFF"/>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lt1"/>
              </a:buClr>
              <a:buSzPts val="45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dirty="0" smtClean="0">
                <a:solidFill>
                  <a:srgbClr val="FFFFFF"/>
                </a:solidFill>
              </a:rPr>
              <a:t>31</a:t>
            </a:r>
            <a:r>
              <a:rPr lang="en-US" sz="1800" b="0" i="0" u="none" strike="noStrike" cap="none" dirty="0" smtClean="0">
                <a:solidFill>
                  <a:srgbClr val="FFFFFF"/>
                </a:solidFill>
                <a:latin typeface="Calibri"/>
                <a:ea typeface="Calibri"/>
                <a:cs typeface="Calibri"/>
                <a:sym typeface="Calibri"/>
              </a:rPr>
              <a:t> days from Dec. 2018 </a:t>
            </a:r>
            <a:r>
              <a:rPr lang="en-US" sz="1800" b="0" i="0" u="none" strike="noStrike" cap="none" dirty="0">
                <a:solidFill>
                  <a:srgbClr val="FFFFFF"/>
                </a:solidFill>
                <a:latin typeface="Calibri"/>
                <a:ea typeface="Calibri"/>
                <a:cs typeface="Calibri"/>
                <a:sym typeface="Calibri"/>
              </a:rPr>
              <a:t>of CALIOP and ABI matched data are </a:t>
            </a:r>
            <a:r>
              <a:rPr lang="en-US" sz="1800" b="0" i="0" u="none" strike="noStrike" cap="none" dirty="0" smtClean="0">
                <a:solidFill>
                  <a:srgbClr val="FFFFFF"/>
                </a:solidFill>
                <a:latin typeface="Calibri"/>
                <a:ea typeface="Calibri"/>
                <a:cs typeface="Calibri"/>
                <a:sym typeface="Calibri"/>
              </a:rPr>
              <a:t>used. The loop heat pipe </a:t>
            </a:r>
            <a:r>
              <a:rPr lang="en-US" sz="1800" dirty="0" smtClean="0">
                <a:solidFill>
                  <a:srgbClr val="FFFFFF"/>
                </a:solidFill>
              </a:rPr>
              <a:t>problems are minimized in this period.</a:t>
            </a:r>
          </a:p>
          <a:p>
            <a:pPr marL="571500" marR="0" lvl="1" indent="0" algn="l" rtl="0">
              <a:lnSpc>
                <a:spcPct val="100000"/>
              </a:lnSpc>
              <a:spcBef>
                <a:spcPts val="0"/>
              </a:spcBef>
              <a:spcAft>
                <a:spcPts val="0"/>
              </a:spcAft>
              <a:buClr>
                <a:srgbClr val="FFFFFF"/>
              </a:buClr>
              <a:buSzPts val="1800"/>
              <a:buNone/>
            </a:pPr>
            <a:endParaRPr lang="en-US" sz="1800" dirty="0">
              <a:solidFill>
                <a:srgbClr val="FFFFFF"/>
              </a:solidFill>
            </a:endParaRPr>
          </a:p>
          <a:p>
            <a:pPr lvl="0" indent="-342900">
              <a:spcBef>
                <a:spcPts val="0"/>
              </a:spcBef>
              <a:buClr>
                <a:srgbClr val="FFFFFF"/>
              </a:buClr>
              <a:buSzPts val="1800"/>
            </a:pPr>
            <a:r>
              <a:rPr lang="en-US" sz="1800" dirty="0" smtClean="0">
                <a:solidFill>
                  <a:srgbClr val="FFFFFF"/>
                </a:solidFill>
              </a:rPr>
              <a:t>Using CALIOP Version 3.4, 5-km product, as was used for GOES-16 validation.</a:t>
            </a:r>
          </a:p>
          <a:p>
            <a:pPr lvl="0" indent="-342900">
              <a:spcBef>
                <a:spcPts val="0"/>
              </a:spcBef>
              <a:buClr>
                <a:srgbClr val="FFFFFF"/>
              </a:buClr>
              <a:buSzPts val="1800"/>
            </a:pPr>
            <a:endParaRPr lang="en-US" sz="1800" dirty="0">
              <a:solidFill>
                <a:srgbClr val="FFFFFF"/>
              </a:solidFill>
            </a:endParaRPr>
          </a:p>
          <a:p>
            <a:pPr lvl="0" indent="-342900">
              <a:spcBef>
                <a:spcPts val="0"/>
              </a:spcBef>
              <a:buClr>
                <a:srgbClr val="FFFFFF"/>
              </a:buClr>
              <a:buSzPts val="1800"/>
            </a:pPr>
            <a:r>
              <a:rPr lang="en-US" sz="1800" dirty="0" smtClean="0">
                <a:solidFill>
                  <a:srgbClr val="FFFFFF"/>
                </a:solidFill>
              </a:rPr>
              <a:t>Using </a:t>
            </a:r>
            <a:r>
              <a:rPr lang="en-US" sz="1800" dirty="0" smtClean="0">
                <a:solidFill>
                  <a:srgbClr val="FFFFFF"/>
                </a:solidFill>
              </a:rPr>
              <a:t>CloudSat</a:t>
            </a:r>
            <a:r>
              <a:rPr lang="en-US" sz="1800" dirty="0" smtClean="0">
                <a:solidFill>
                  <a:srgbClr val="FFFFFF"/>
                </a:solidFill>
              </a:rPr>
              <a:t> GEOPROF-LIDAR product to establish cloud base (avoid multi-layer/thicker clouds)</a:t>
            </a:r>
            <a:endParaRPr lang="en-US" sz="1800" dirty="0"/>
          </a:p>
          <a:p>
            <a:pPr marL="0" marR="0" lvl="0" indent="0" algn="l" rtl="0">
              <a:lnSpc>
                <a:spcPct val="100000"/>
              </a:lnSpc>
              <a:spcBef>
                <a:spcPts val="0"/>
              </a:spcBef>
              <a:spcAft>
                <a:spcPts val="0"/>
              </a:spcAft>
              <a:buClr>
                <a:schemeClr val="lt1"/>
              </a:buClr>
              <a:buSzPts val="450"/>
              <a:buFont typeface="Arial"/>
              <a:buNone/>
            </a:pPr>
            <a:endParaRPr sz="1800" b="0" i="0" u="none" strike="noStrike" cap="none" dirty="0">
              <a:solidFill>
                <a:srgbClr val="FFFFFF"/>
              </a:solidFill>
              <a:latin typeface="Calibri"/>
              <a:ea typeface="Calibri"/>
              <a:cs typeface="Calibri"/>
              <a:sym typeface="Calibri"/>
            </a:endParaRPr>
          </a:p>
        </p:txBody>
      </p:sp>
      <p:pic>
        <p:nvPicPr>
          <p:cNvPr id="737" name="Google Shape;737;p92"/>
          <p:cNvPicPr preferRelativeResize="0"/>
          <p:nvPr/>
        </p:nvPicPr>
        <p:blipFill rotWithShape="1">
          <a:blip r:embed="rId3">
            <a:alphaModFix/>
          </a:blip>
          <a:srcRect/>
          <a:stretch/>
        </p:blipFill>
        <p:spPr>
          <a:xfrm>
            <a:off x="5409001" y="1096950"/>
            <a:ext cx="3277799" cy="2402400"/>
          </a:xfrm>
          <a:prstGeom prst="rect">
            <a:avLst/>
          </a:prstGeom>
          <a:noFill/>
          <a:ln>
            <a:noFill/>
          </a:ln>
        </p:spPr>
      </p:pic>
      <p:sp>
        <p:nvSpPr>
          <p:cNvPr id="738" name="Google Shape;738;p92"/>
          <p:cNvSpPr txBox="1"/>
          <p:nvPr/>
        </p:nvSpPr>
        <p:spPr>
          <a:xfrm>
            <a:off x="7237500" y="3301950"/>
            <a:ext cx="1449300" cy="197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FFFFFF"/>
              </a:buClr>
              <a:buSzPts val="150"/>
              <a:buFont typeface="Arial"/>
              <a:buNone/>
            </a:pPr>
            <a:r>
              <a:rPr lang="en-US" sz="600" b="0" i="0" u="none" strike="noStrike" cap="none" dirty="0">
                <a:solidFill>
                  <a:srgbClr val="FFFFFF"/>
                </a:solidFill>
                <a:latin typeface="Arial"/>
                <a:ea typeface="Arial"/>
                <a:cs typeface="Arial"/>
                <a:sym typeface="Arial"/>
              </a:rPr>
              <a:t>https://www.globe.gov/web/calipso</a:t>
            </a:r>
            <a:endParaRPr dirty="0"/>
          </a:p>
        </p:txBody>
      </p:sp>
      <p:sp>
        <p:nvSpPr>
          <p:cNvPr id="2" name="Rectangle 1"/>
          <p:cNvSpPr/>
          <p:nvPr/>
        </p:nvSpPr>
        <p:spPr>
          <a:xfrm>
            <a:off x="4572000" y="3734535"/>
            <a:ext cx="4572000" cy="2523768"/>
          </a:xfrm>
          <a:prstGeom prst="rect">
            <a:avLst/>
          </a:prstGeom>
        </p:spPr>
        <p:txBody>
          <a:bodyPr>
            <a:spAutoFit/>
          </a:bodyPr>
          <a:lstStyle/>
          <a:p>
            <a:pPr marL="457200" lvl="0" indent="-342900">
              <a:buClr>
                <a:srgbClr val="FFFFFF"/>
              </a:buClr>
              <a:buSzPts val="1800"/>
              <a:buFont typeface="Arial"/>
              <a:buChar char="•"/>
            </a:pPr>
            <a:r>
              <a:rPr lang="en-US" sz="1800" dirty="0">
                <a:solidFill>
                  <a:srgbClr val="FFFFFF"/>
                </a:solidFill>
                <a:latin typeface="Calibri" panose="020F0502020204030204" pitchFamily="34" charset="0"/>
                <a:ea typeface="Calibri"/>
                <a:cs typeface="Calibri" panose="020F0502020204030204" pitchFamily="34" charset="0"/>
                <a:sym typeface="Calibri"/>
              </a:rPr>
              <a:t>Filters applied to CALIOP</a:t>
            </a:r>
            <a:endParaRPr lang="en-US" dirty="0">
              <a:latin typeface="Calibri" panose="020F0502020204030204" pitchFamily="34" charset="0"/>
              <a:cs typeface="Calibri" panose="020F0502020204030204" pitchFamily="34" charset="0"/>
            </a:endParaRPr>
          </a:p>
          <a:p>
            <a:pPr marL="914400" lvl="1" indent="-342900">
              <a:buClr>
                <a:srgbClr val="FFFFFF"/>
              </a:buClr>
              <a:buSzPts val="1800"/>
              <a:buFont typeface="Arial"/>
              <a:buChar char="–"/>
            </a:pPr>
            <a:r>
              <a:rPr lang="en-US" sz="1800" dirty="0">
                <a:solidFill>
                  <a:schemeClr val="lt1"/>
                </a:solidFill>
                <a:latin typeface="Calibri" panose="020F0502020204030204" pitchFamily="34" charset="0"/>
                <a:ea typeface="Calibri"/>
                <a:cs typeface="Calibri" panose="020F0502020204030204" pitchFamily="34" charset="0"/>
                <a:sym typeface="Calibri"/>
              </a:rPr>
              <a:t>Non-opaque ice clouds, </a:t>
            </a:r>
            <a:r>
              <a:rPr lang="en-US" sz="1800" dirty="0">
                <a:solidFill>
                  <a:schemeClr val="bg1"/>
                </a:solidFill>
                <a:latin typeface="Calibri" panose="020F0502020204030204" pitchFamily="34" charset="0"/>
                <a:cs typeface="Calibri" panose="020F0502020204030204" pitchFamily="34" charset="0"/>
              </a:rPr>
              <a:t>constrained retrievals only</a:t>
            </a:r>
            <a:endParaRPr lang="en-US" dirty="0">
              <a:solidFill>
                <a:schemeClr val="bg1"/>
              </a:solidFill>
              <a:latin typeface="Calibri" panose="020F0502020204030204" pitchFamily="34" charset="0"/>
              <a:cs typeface="Calibri" panose="020F0502020204030204" pitchFamily="34" charset="0"/>
            </a:endParaRPr>
          </a:p>
          <a:p>
            <a:pPr marL="914400" lvl="1" indent="-342900">
              <a:buClr>
                <a:srgbClr val="FFFFFF"/>
              </a:buClr>
              <a:buSzPts val="1800"/>
              <a:buFont typeface="Arial"/>
              <a:buChar char="–"/>
            </a:pPr>
            <a:r>
              <a:rPr lang="en-US" sz="1800" dirty="0">
                <a:solidFill>
                  <a:srgbClr val="FFFFFF"/>
                </a:solidFill>
                <a:latin typeface="Calibri" panose="020F0502020204030204" pitchFamily="34" charset="0"/>
                <a:ea typeface="Calibri"/>
                <a:cs typeface="Calibri" panose="020F0502020204030204" pitchFamily="34" charset="0"/>
                <a:sym typeface="Calibri"/>
              </a:rPr>
              <a:t>Varied adjacent cloud fraction </a:t>
            </a:r>
            <a:r>
              <a:rPr lang="en-US" sz="1800" dirty="0" smtClean="0">
                <a:solidFill>
                  <a:srgbClr val="FFFFFF"/>
                </a:solidFill>
                <a:latin typeface="Calibri" panose="020F0502020204030204" pitchFamily="34" charset="0"/>
                <a:ea typeface="Calibri"/>
                <a:cs typeface="Calibri" panose="020F0502020204030204" pitchFamily="34" charset="0"/>
                <a:sym typeface="Calibri"/>
              </a:rPr>
              <a:t>requirements</a:t>
            </a:r>
          </a:p>
          <a:p>
            <a:pPr marL="914400" lvl="1" indent="-342900">
              <a:buClr>
                <a:srgbClr val="FFFFFF"/>
              </a:buClr>
              <a:buSzPts val="1800"/>
              <a:buFont typeface="Arial"/>
              <a:buChar char="–"/>
            </a:pPr>
            <a:endParaRPr lang="en-US" sz="1800" dirty="0" smtClean="0">
              <a:solidFill>
                <a:srgbClr val="FFFFFF"/>
              </a:solidFill>
              <a:latin typeface="Calibri" panose="020F0502020204030204" pitchFamily="34" charset="0"/>
              <a:ea typeface="Calibri"/>
              <a:cs typeface="Calibri" panose="020F0502020204030204" pitchFamily="34" charset="0"/>
              <a:sym typeface="Calibri"/>
            </a:endParaRPr>
          </a:p>
          <a:p>
            <a:pPr marL="457200" lvl="0" indent="-342900">
              <a:buClr>
                <a:srgbClr val="FFFFFF"/>
              </a:buClr>
              <a:buSzPts val="1800"/>
              <a:buFont typeface="Arial"/>
              <a:buChar char="•"/>
            </a:pPr>
            <a:r>
              <a:rPr lang="en-US" sz="1800" dirty="0">
                <a:solidFill>
                  <a:srgbClr val="FFFFFF"/>
                </a:solidFill>
                <a:latin typeface="Calibri" panose="020F0502020204030204" pitchFamily="34" charset="0"/>
                <a:ea typeface="Calibri"/>
                <a:cs typeface="Calibri" panose="020F0502020204030204" pitchFamily="34" charset="0"/>
                <a:sym typeface="Calibri"/>
              </a:rPr>
              <a:t>Filters applied to GOES-1</a:t>
            </a:r>
            <a:r>
              <a:rPr lang="en-US" sz="1800" dirty="0">
                <a:solidFill>
                  <a:srgbClr val="FFFFFF"/>
                </a:solidFill>
                <a:latin typeface="Calibri" panose="020F0502020204030204" pitchFamily="34" charset="0"/>
                <a:cs typeface="Calibri" panose="020F0502020204030204" pitchFamily="34" charset="0"/>
              </a:rPr>
              <a:t>7</a:t>
            </a:r>
            <a:r>
              <a:rPr lang="en-US" sz="1800" dirty="0">
                <a:solidFill>
                  <a:srgbClr val="FFFFFF"/>
                </a:solidFill>
                <a:latin typeface="Calibri" panose="020F0502020204030204" pitchFamily="34" charset="0"/>
                <a:ea typeface="Calibri"/>
                <a:cs typeface="Calibri" panose="020F0502020204030204" pitchFamily="34" charset="0"/>
                <a:sym typeface="Calibri"/>
              </a:rPr>
              <a:t>:</a:t>
            </a:r>
            <a:endParaRPr lang="en-US" dirty="0">
              <a:latin typeface="Calibri" panose="020F0502020204030204" pitchFamily="34" charset="0"/>
              <a:cs typeface="Calibri" panose="020F0502020204030204" pitchFamily="34" charset="0"/>
            </a:endParaRPr>
          </a:p>
          <a:p>
            <a:pPr marL="914400" lvl="1" indent="-342900">
              <a:buClr>
                <a:srgbClr val="FFFFFF"/>
              </a:buClr>
              <a:buSzPts val="1800"/>
              <a:buFont typeface="Arial"/>
              <a:buChar char="–"/>
            </a:pPr>
            <a:r>
              <a:rPr lang="en-US" sz="1800" dirty="0">
                <a:solidFill>
                  <a:srgbClr val="FFFFFF"/>
                </a:solidFill>
                <a:latin typeface="Calibri" panose="020F0502020204030204" pitchFamily="34" charset="0"/>
                <a:ea typeface="Calibri"/>
                <a:cs typeface="Calibri" panose="020F0502020204030204" pitchFamily="34" charset="0"/>
                <a:sym typeface="Calibri"/>
              </a:rPr>
              <a:t>Scan time difference ± 1</a:t>
            </a:r>
            <a:r>
              <a:rPr lang="en-US" sz="1800" dirty="0">
                <a:solidFill>
                  <a:srgbClr val="FFFFFF"/>
                </a:solidFill>
                <a:latin typeface="Calibri" panose="020F0502020204030204" pitchFamily="34" charset="0"/>
                <a:cs typeface="Calibri" panose="020F0502020204030204" pitchFamily="34" charset="0"/>
              </a:rPr>
              <a:t>0</a:t>
            </a:r>
            <a:r>
              <a:rPr lang="en-US" sz="1800" dirty="0">
                <a:solidFill>
                  <a:srgbClr val="FFFFFF"/>
                </a:solidFill>
                <a:latin typeface="Calibri" panose="020F0502020204030204" pitchFamily="34" charset="0"/>
                <a:ea typeface="Calibri"/>
                <a:cs typeface="Calibri" panose="020F0502020204030204" pitchFamily="34" charset="0"/>
                <a:sym typeface="Calibri"/>
              </a:rPr>
              <a:t> minutes</a:t>
            </a:r>
            <a:endParaRPr lang="en-US" dirty="0">
              <a:latin typeface="Calibri" panose="020F0502020204030204" pitchFamily="34" charset="0"/>
              <a:cs typeface="Calibri" panose="020F0502020204030204" pitchFamily="34" charset="0"/>
            </a:endParaRPr>
          </a:p>
          <a:p>
            <a:pPr marL="914400" lvl="1" indent="-342900">
              <a:buClr>
                <a:srgbClr val="FFFFFF"/>
              </a:buClr>
              <a:buSzPts val="1800"/>
              <a:buFont typeface="Arial"/>
              <a:buChar char="–"/>
            </a:pPr>
            <a:endParaRPr lang="en-US"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9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dirty="0">
                <a:solidFill>
                  <a:schemeClr val="accent6"/>
                </a:solidFill>
                <a:latin typeface="Calibri"/>
                <a:ea typeface="Calibri"/>
                <a:cs typeface="Calibri"/>
                <a:sym typeface="Calibri"/>
              </a:rPr>
              <a:t>CALIOP vs ABI Comparison: COD</a:t>
            </a:r>
            <a:endParaRPr dirty="0"/>
          </a:p>
        </p:txBody>
      </p:sp>
      <p:sp>
        <p:nvSpPr>
          <p:cNvPr id="745" name="Google Shape;745;p93"/>
          <p:cNvSpPr txBox="1">
            <a:spLocks noGrp="1"/>
          </p:cNvSpPr>
          <p:nvPr>
            <p:ph type="body" idx="1"/>
          </p:nvPr>
        </p:nvSpPr>
        <p:spPr>
          <a:xfrm>
            <a:off x="160945" y="1096962"/>
            <a:ext cx="4680900" cy="3982800"/>
          </a:xfrm>
          <a:prstGeom prst="rect">
            <a:avLst/>
          </a:prstGeom>
          <a:noFill/>
          <a:ln>
            <a:noFill/>
          </a:ln>
        </p:spPr>
        <p:txBody>
          <a:bodyPr spcFirstLastPara="1" wrap="square" lIns="91425" tIns="91425" rIns="91425" bIns="91425" anchor="t" anchorCtr="0">
            <a:noAutofit/>
          </a:bodyPr>
          <a:lstStyle/>
          <a:p>
            <a:pPr indent="-342900">
              <a:spcBef>
                <a:spcPts val="0"/>
              </a:spcBef>
              <a:buClr>
                <a:srgbClr val="FFFFFF"/>
              </a:buClr>
              <a:buSzPts val="1800"/>
            </a:pPr>
            <a:r>
              <a:rPr lang="en-US" sz="1800" b="0" i="0" u="none" strike="noStrike" cap="none" dirty="0">
                <a:solidFill>
                  <a:srgbClr val="FFFFFF"/>
                </a:solidFill>
                <a:latin typeface="Calibri"/>
                <a:ea typeface="Calibri"/>
                <a:cs typeface="Calibri"/>
                <a:sym typeface="Calibri"/>
              </a:rPr>
              <a:t>Matches from all </a:t>
            </a:r>
            <a:r>
              <a:rPr lang="en-US" sz="1800" b="0" i="0" u="none" strike="noStrike" cap="none" dirty="0" smtClean="0">
                <a:solidFill>
                  <a:srgbClr val="FFFFFF"/>
                </a:solidFill>
                <a:latin typeface="Calibri"/>
                <a:ea typeface="Calibri"/>
                <a:cs typeface="Calibri"/>
                <a:sym typeface="Calibri"/>
              </a:rPr>
              <a:t>31 days</a:t>
            </a:r>
            <a:r>
              <a:rPr lang="en-US" sz="1800" dirty="0" smtClean="0">
                <a:solidFill>
                  <a:srgbClr val="FFFFFF"/>
                </a:solidFill>
              </a:rPr>
              <a:t>, </a:t>
            </a:r>
            <a:r>
              <a:rPr lang="en-US" sz="1800" dirty="0">
                <a:solidFill>
                  <a:srgbClr val="FFFFFF"/>
                </a:solidFill>
              </a:rPr>
              <a:t>no </a:t>
            </a:r>
            <a:r>
              <a:rPr lang="en-US" sz="1800" dirty="0" smtClean="0">
                <a:solidFill>
                  <a:srgbClr val="FFFFFF"/>
                </a:solidFill>
              </a:rPr>
              <a:t>twilight</a:t>
            </a:r>
          </a:p>
          <a:p>
            <a:pPr indent="-342900">
              <a:spcBef>
                <a:spcPts val="0"/>
              </a:spcBef>
              <a:buClr>
                <a:srgbClr val="FFFFFF"/>
              </a:buClr>
              <a:buSzPts val="1800"/>
            </a:pPr>
            <a:endParaRPr lang="en-US" sz="1800" dirty="0" smtClean="0">
              <a:solidFill>
                <a:srgbClr val="FFFFFF"/>
              </a:solidFill>
            </a:endParaRPr>
          </a:p>
          <a:p>
            <a:pPr indent="-342900">
              <a:spcBef>
                <a:spcPts val="0"/>
              </a:spcBef>
              <a:buClr>
                <a:srgbClr val="FFFFFF"/>
              </a:buClr>
              <a:buSzPts val="1800"/>
            </a:pPr>
            <a:r>
              <a:rPr lang="en-US" sz="1800" dirty="0">
                <a:solidFill>
                  <a:srgbClr val="FFFFFF"/>
                </a:solidFill>
              </a:rPr>
              <a:t>CALIOP </a:t>
            </a:r>
            <a:r>
              <a:rPr lang="en-US" sz="1800" dirty="0" smtClean="0">
                <a:solidFill>
                  <a:srgbClr val="FFFFFF"/>
                </a:solidFill>
              </a:rPr>
              <a:t>15-km </a:t>
            </a:r>
            <a:r>
              <a:rPr lang="en-US" sz="1800" dirty="0">
                <a:solidFill>
                  <a:srgbClr val="FFFFFF"/>
                </a:solidFill>
              </a:rPr>
              <a:t>cloud feature horizontal </a:t>
            </a:r>
            <a:r>
              <a:rPr lang="en-US" sz="1800" dirty="0" smtClean="0">
                <a:solidFill>
                  <a:srgbClr val="FFFFFF"/>
                </a:solidFill>
              </a:rPr>
              <a:t>extent</a:t>
            </a:r>
          </a:p>
          <a:p>
            <a:pPr indent="-342900">
              <a:spcBef>
                <a:spcPts val="0"/>
              </a:spcBef>
              <a:buClr>
                <a:srgbClr val="FFFFFF"/>
              </a:buClr>
              <a:buSzPts val="1800"/>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dirty="0">
                <a:solidFill>
                  <a:srgbClr val="FFFFFF"/>
                </a:solidFill>
              </a:rPr>
              <a:t>Accuracy </a:t>
            </a:r>
            <a:r>
              <a:rPr lang="en-US" sz="1800" dirty="0" smtClean="0">
                <a:solidFill>
                  <a:srgbClr val="FFFFFF"/>
                </a:solidFill>
              </a:rPr>
              <a:t>r</a:t>
            </a:r>
            <a:r>
              <a:rPr lang="en-US" sz="1800" b="0" i="0" u="none" strike="noStrike" cap="none" dirty="0" smtClean="0">
                <a:solidFill>
                  <a:srgbClr val="FFFFFF"/>
                </a:solidFill>
                <a:latin typeface="Calibri"/>
                <a:ea typeface="Calibri"/>
                <a:cs typeface="Calibri"/>
                <a:sym typeface="Calibri"/>
              </a:rPr>
              <a:t>esults do not </a:t>
            </a:r>
            <a:r>
              <a:rPr lang="en-US" sz="1800" dirty="0" smtClean="0">
                <a:solidFill>
                  <a:srgbClr val="FFFFFF"/>
                </a:solidFill>
              </a:rPr>
              <a:t>meet </a:t>
            </a:r>
            <a:r>
              <a:rPr lang="en-US" sz="1800" b="0" i="0" u="none" strike="noStrike" cap="none" dirty="0" smtClean="0">
                <a:solidFill>
                  <a:srgbClr val="FFFFFF"/>
                </a:solidFill>
                <a:latin typeface="Calibri"/>
                <a:ea typeface="Calibri"/>
                <a:cs typeface="Calibri"/>
                <a:sym typeface="Calibri"/>
              </a:rPr>
              <a:t>F</a:t>
            </a:r>
            <a:r>
              <a:rPr lang="en-US" sz="1800" b="0" i="0" u="none" strike="noStrike" cap="none" dirty="0">
                <a:solidFill>
                  <a:srgbClr val="FFFFFF"/>
                </a:solidFill>
                <a:latin typeface="Calibri"/>
                <a:ea typeface="Calibri"/>
                <a:cs typeface="Calibri"/>
                <a:sym typeface="Calibri"/>
              </a:rPr>
              <a:t>&amp;PS specs, </a:t>
            </a:r>
            <a:r>
              <a:rPr lang="en-US" sz="1800" dirty="0">
                <a:solidFill>
                  <a:srgbClr val="FFFFFF"/>
                </a:solidFill>
              </a:rPr>
              <a:t>which is </a:t>
            </a:r>
            <a:r>
              <a:rPr lang="en-US" sz="1800" dirty="0" smtClean="0">
                <a:solidFill>
                  <a:srgbClr val="FFFFFF"/>
                </a:solidFill>
              </a:rPr>
              <a:t>as anticipated.</a:t>
            </a:r>
            <a:endParaRPr sz="1800" dirty="0">
              <a:solidFill>
                <a:srgbClr val="FFFFFF"/>
              </a:solidFill>
            </a:endParaRPr>
          </a:p>
          <a:p>
            <a:pPr marL="60960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US" sz="1800" dirty="0">
                <a:solidFill>
                  <a:srgbClr val="FFFFFF"/>
                </a:solidFill>
              </a:rPr>
              <a:t>Precision results show </a:t>
            </a:r>
            <a:r>
              <a:rPr lang="en-US" sz="1800" dirty="0" smtClean="0">
                <a:solidFill>
                  <a:srgbClr val="FFFFFF"/>
                </a:solidFill>
              </a:rPr>
              <a:t>relatively large disagreements.</a:t>
            </a:r>
          </a:p>
          <a:p>
            <a:pPr marL="457200" marR="0" lvl="0" indent="-342900" algn="l" rtl="0">
              <a:lnSpc>
                <a:spcPct val="100000"/>
              </a:lnSpc>
              <a:spcBef>
                <a:spcPts val="0"/>
              </a:spcBef>
              <a:spcAft>
                <a:spcPts val="0"/>
              </a:spcAft>
              <a:buClr>
                <a:srgbClr val="FFFFFF"/>
              </a:buClr>
              <a:buSzPts val="1800"/>
              <a:buChar char="•"/>
            </a:pPr>
            <a:endParaRPr lang="en-US" sz="1800" dirty="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US" sz="1800" dirty="0" smtClean="0">
                <a:solidFill>
                  <a:srgbClr val="FFFFFF"/>
                </a:solidFill>
              </a:rPr>
              <a:t>In order to assure that these 2 disparate instruments are looking at the same clouds, filtering is needed (next slides).</a:t>
            </a:r>
            <a:endParaRPr sz="1800" dirty="0">
              <a:solidFill>
                <a:srgbClr val="FFFFFF"/>
              </a:solidFill>
            </a:endParaRPr>
          </a:p>
          <a:p>
            <a:pPr marL="457200" marR="0" lvl="0" indent="-342900" algn="l"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Accuracy requirement for ice: </a:t>
            </a:r>
            <a:r>
              <a:rPr lang="en-US" sz="1800" b="0" i="0" u="none" strike="noStrike" cap="none" dirty="0">
                <a:solidFill>
                  <a:srgbClr val="FF0000"/>
                </a:solidFill>
                <a:sym typeface="Calibri"/>
              </a:rPr>
              <a:t>30%</a:t>
            </a:r>
            <a:endParaRPr sz="1800" dirty="0">
              <a:solidFill>
                <a:srgbClr val="FF0000"/>
              </a:solidFill>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Precision requirement for ice: </a:t>
            </a:r>
            <a:r>
              <a:rPr lang="en-US" sz="1800" b="0" i="0" u="none" strike="noStrike" cap="none" dirty="0">
                <a:solidFill>
                  <a:srgbClr val="FF0000"/>
                </a:solidFill>
                <a:latin typeface="Calibri"/>
                <a:ea typeface="Calibri"/>
                <a:cs typeface="Calibri"/>
                <a:sym typeface="Calibri"/>
              </a:rPr>
              <a:t>0.8</a:t>
            </a:r>
            <a:r>
              <a:rPr lang="en-US" sz="1800" b="0" i="0" u="none" strike="noStrike" cap="none" dirty="0">
                <a:solidFill>
                  <a:srgbClr val="FFFFFF"/>
                </a:solidFill>
                <a:latin typeface="Calibri"/>
                <a:ea typeface="Calibri"/>
                <a:cs typeface="Calibri"/>
                <a:sym typeface="Calibri"/>
              </a:rPr>
              <a:t> or </a:t>
            </a:r>
            <a:r>
              <a:rPr lang="en-US" sz="1800" b="0" i="0" u="none" strike="noStrike" cap="none" dirty="0">
                <a:solidFill>
                  <a:srgbClr val="FF0000"/>
                </a:solidFill>
                <a:latin typeface="Calibri"/>
                <a:ea typeface="Calibri"/>
                <a:cs typeface="Calibri"/>
                <a:sym typeface="Calibri"/>
              </a:rPr>
              <a:t>35%</a:t>
            </a:r>
            <a:endParaRPr dirty="0">
              <a:solidFill>
                <a:srgbClr val="FF0000"/>
              </a:solidFill>
            </a:endParaRPr>
          </a:p>
          <a:p>
            <a:pPr marL="0" marR="0" lvl="0" indent="0" algn="l" rtl="0">
              <a:lnSpc>
                <a:spcPct val="100000"/>
              </a:lnSpc>
              <a:spcBef>
                <a:spcPts val="0"/>
              </a:spcBef>
              <a:spcAft>
                <a:spcPts val="0"/>
              </a:spcAft>
              <a:buClr>
                <a:schemeClr val="lt1"/>
              </a:buClr>
              <a:buSzPts val="450"/>
              <a:buFont typeface="Arial"/>
              <a:buNone/>
            </a:pPr>
            <a:endParaRPr sz="1800" b="0" i="0" u="none" strike="noStrike" cap="none" dirty="0">
              <a:solidFill>
                <a:srgbClr val="FFFFFF"/>
              </a:solidFill>
              <a:latin typeface="Calibri"/>
              <a:ea typeface="Calibri"/>
              <a:cs typeface="Calibri"/>
              <a:sym typeface="Calibri"/>
            </a:endParaRPr>
          </a:p>
          <a:p>
            <a:pPr marL="60960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Clr>
                <a:schemeClr val="lt1"/>
              </a:buClr>
              <a:buSzPts val="450"/>
              <a:buFont typeface="Arial"/>
              <a:buNone/>
            </a:pPr>
            <a:endParaRPr sz="1800" b="0" i="0" u="none" strike="noStrike" cap="none" dirty="0">
              <a:solidFill>
                <a:srgbClr val="FFFFFF"/>
              </a:solidFill>
              <a:latin typeface="Calibri"/>
              <a:ea typeface="Calibri"/>
              <a:cs typeface="Calibri"/>
              <a:sym typeface="Calibri"/>
            </a:endParaRPr>
          </a:p>
        </p:txBody>
      </p:sp>
      <p:sp>
        <p:nvSpPr>
          <p:cNvPr id="746" name="Google Shape;746;p9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C968AFF9-ACF2-1F46-B714-90D8B7985AB9}"/>
              </a:ext>
            </a:extLst>
          </p:cNvPr>
          <p:cNvPicPr>
            <a:picLocks noChangeAspect="1"/>
          </p:cNvPicPr>
          <p:nvPr/>
        </p:nvPicPr>
        <p:blipFill>
          <a:blip r:embed="rId3"/>
          <a:stretch>
            <a:fillRect/>
          </a:stretch>
        </p:blipFill>
        <p:spPr>
          <a:xfrm>
            <a:off x="4971957" y="1019854"/>
            <a:ext cx="3787220" cy="3081528"/>
          </a:xfrm>
          <a:prstGeom prst="rect">
            <a:avLst/>
          </a:prstGeom>
        </p:spPr>
      </p:pic>
      <p:pic>
        <p:nvPicPr>
          <p:cNvPr id="8" name="Picture 7">
            <a:extLst>
              <a:ext uri="{FF2B5EF4-FFF2-40B4-BE49-F238E27FC236}">
                <a16:creationId xmlns:a16="http://schemas.microsoft.com/office/drawing/2014/main" id="{8AE8FF9D-57DB-9D4E-94E2-286B0A369445}"/>
              </a:ext>
            </a:extLst>
          </p:cNvPr>
          <p:cNvPicPr>
            <a:picLocks noChangeAspect="1"/>
          </p:cNvPicPr>
          <p:nvPr/>
        </p:nvPicPr>
        <p:blipFill>
          <a:blip r:embed="rId4"/>
          <a:stretch>
            <a:fillRect/>
          </a:stretch>
        </p:blipFill>
        <p:spPr>
          <a:xfrm>
            <a:off x="4971957" y="4197706"/>
            <a:ext cx="3789838" cy="252374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2</a:t>
            </a:fld>
            <a:endParaRPr dirty="0"/>
          </a:p>
        </p:txBody>
      </p:sp>
      <p:sp>
        <p:nvSpPr>
          <p:cNvPr id="410" name="Google Shape;410;p63"/>
          <p:cNvSpPr txBox="1"/>
          <p:nvPr/>
        </p:nvSpPr>
        <p:spPr>
          <a:xfrm>
            <a:off x="623275" y="76337"/>
            <a:ext cx="8229600" cy="114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rgbClr val="F79646"/>
                </a:solidFill>
                <a:latin typeface="Calibri"/>
                <a:ea typeface="Calibri"/>
                <a:cs typeface="Calibri"/>
                <a:sym typeface="Calibri"/>
              </a:rPr>
              <a:t>NCOMP Requirements</a:t>
            </a:r>
            <a:endParaRPr sz="3600" dirty="0">
              <a:solidFill>
                <a:srgbClr val="FFFFFF"/>
              </a:solidFill>
              <a:latin typeface="Calibri"/>
              <a:ea typeface="Calibri"/>
              <a:cs typeface="Calibri"/>
              <a:sym typeface="Calibri"/>
            </a:endParaRPr>
          </a:p>
        </p:txBody>
      </p:sp>
      <p:sp>
        <p:nvSpPr>
          <p:cNvPr id="411" name="Google Shape;411;p63"/>
          <p:cNvSpPr/>
          <p:nvPr/>
        </p:nvSpPr>
        <p:spPr>
          <a:xfrm>
            <a:off x="727800" y="4484074"/>
            <a:ext cx="7688400" cy="20538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FFFFFF"/>
              </a:buClr>
              <a:buSzPts val="1800"/>
              <a:buFont typeface="Arial"/>
              <a:buNone/>
            </a:pPr>
            <a:r>
              <a:rPr lang="en-US" sz="1800" b="0" i="0" u="none" strike="noStrike" cap="none" dirty="0">
                <a:solidFill>
                  <a:srgbClr val="FFFFFF"/>
                </a:solidFill>
                <a:latin typeface="Arial"/>
                <a:ea typeface="Arial"/>
                <a:cs typeface="Arial"/>
                <a:sym typeface="Arial"/>
              </a:rPr>
              <a:t>NCOMP generate for Solar Zenith angles greater than 82</a:t>
            </a:r>
            <a:r>
              <a:rPr lang="en-US" sz="1800" b="0" i="0" u="none" strike="noStrike" cap="none" baseline="30000" dirty="0">
                <a:solidFill>
                  <a:srgbClr val="FFFFFF"/>
                </a:solidFill>
                <a:latin typeface="Arial"/>
                <a:ea typeface="Arial"/>
                <a:cs typeface="Arial"/>
                <a:sym typeface="Arial"/>
              </a:rPr>
              <a:t>o</a:t>
            </a:r>
            <a:r>
              <a:rPr lang="en-US" sz="1800" b="0" i="0" u="none" strike="noStrike" cap="none" dirty="0">
                <a:solidFill>
                  <a:srgbClr val="FFFFFF"/>
                </a:solidFill>
                <a:latin typeface="Arial"/>
                <a:ea typeface="Arial"/>
                <a:cs typeface="Arial"/>
                <a:sym typeface="Arial"/>
              </a:rPr>
              <a:t> but accuracy and precision requirements only apply to SZA greater than 90</a:t>
            </a:r>
            <a:r>
              <a:rPr lang="en-US" sz="1800" b="0" i="0" u="none" strike="noStrike" cap="none" baseline="30000" dirty="0">
                <a:solidFill>
                  <a:srgbClr val="FFFFFF"/>
                </a:solidFill>
                <a:latin typeface="Arial"/>
                <a:ea typeface="Arial"/>
                <a:cs typeface="Arial"/>
                <a:sym typeface="Arial"/>
              </a:rPr>
              <a:t>o</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30000"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en-US" sz="1800" b="0" i="0" u="none" strike="noStrike" cap="none" dirty="0">
                <a:solidFill>
                  <a:srgbClr val="FFFFFF"/>
                </a:solidFill>
                <a:latin typeface="Arial"/>
                <a:ea typeface="Arial"/>
                <a:cs typeface="Arial"/>
                <a:sym typeface="Arial"/>
              </a:rPr>
              <a:t>Liquid water path (LWP) and Ice Water Path (IWP) are future capabilities. They are calculated from COD and </a:t>
            </a:r>
            <a:r>
              <a:rPr lang="en-US" sz="1800" b="0" i="0" u="none" strike="noStrike" cap="none" dirty="0" smtClean="0">
                <a:solidFill>
                  <a:srgbClr val="FFFFFF"/>
                </a:solidFill>
                <a:latin typeface="Arial"/>
                <a:ea typeface="Arial"/>
                <a:cs typeface="Arial"/>
                <a:sym typeface="Arial"/>
              </a:rPr>
              <a:t>CPS. LWP </a:t>
            </a:r>
            <a:r>
              <a:rPr lang="en-US" sz="1800" b="0" i="0" u="none" strike="noStrike" cap="none" dirty="0">
                <a:solidFill>
                  <a:srgbClr val="FFFFFF"/>
                </a:solidFill>
                <a:latin typeface="Arial"/>
                <a:ea typeface="Arial"/>
                <a:cs typeface="Arial"/>
                <a:sym typeface="Arial"/>
              </a:rPr>
              <a:t>in </a:t>
            </a:r>
            <a:r>
              <a:rPr lang="en-US" sz="1800" b="0" i="0" u="none" strike="noStrike" cap="none" dirty="0" smtClean="0">
                <a:solidFill>
                  <a:srgbClr val="FFFFFF"/>
                </a:solidFill>
                <a:latin typeface="Arial"/>
                <a:ea typeface="Arial"/>
                <a:cs typeface="Arial"/>
                <a:sym typeface="Arial"/>
              </a:rPr>
              <a:t>particular </a:t>
            </a:r>
            <a:r>
              <a:rPr lang="en-US" sz="1800" b="0" i="0" u="none" strike="noStrike" cap="none" dirty="0">
                <a:solidFill>
                  <a:srgbClr val="FFFFFF"/>
                </a:solidFill>
                <a:latin typeface="Arial"/>
                <a:ea typeface="Arial"/>
                <a:cs typeface="Arial"/>
                <a:sym typeface="Arial"/>
              </a:rPr>
              <a:t>helps to evaluate the products above.</a:t>
            </a:r>
            <a:endParaRPr sz="1800" b="0" i="0" u="none" strike="noStrike" cap="none" baseline="30000" dirty="0">
              <a:solidFill>
                <a:srgbClr val="FFFFFF"/>
              </a:solidFill>
              <a:latin typeface="Arial"/>
              <a:ea typeface="Arial"/>
              <a:cs typeface="Arial"/>
              <a:sym typeface="Arial"/>
            </a:endParaRPr>
          </a:p>
        </p:txBody>
      </p:sp>
      <p:graphicFrame>
        <p:nvGraphicFramePr>
          <p:cNvPr id="412" name="Google Shape;412;p63"/>
          <p:cNvGraphicFramePr/>
          <p:nvPr>
            <p:extLst>
              <p:ext uri="{D42A27DB-BD31-4B8C-83A1-F6EECF244321}">
                <p14:modId xmlns:p14="http://schemas.microsoft.com/office/powerpoint/2010/main" val="1067954473"/>
              </p:ext>
            </p:extLst>
          </p:nvPr>
        </p:nvGraphicFramePr>
        <p:xfrm>
          <a:off x="236775" y="1428325"/>
          <a:ext cx="8670450" cy="2834680"/>
        </p:xfrm>
        <a:graphic>
          <a:graphicData uri="http://schemas.openxmlformats.org/drawingml/2006/table">
            <a:tbl>
              <a:tblPr>
                <a:noFill/>
                <a:tableStyleId>{7E40F773-9E0F-414F-83F4-5538745EB3C1}</a:tableStyleId>
              </a:tblPr>
              <a:tblGrid>
                <a:gridCol w="1185050">
                  <a:extLst>
                    <a:ext uri="{9D8B030D-6E8A-4147-A177-3AD203B41FA5}">
                      <a16:colId xmlns:a16="http://schemas.microsoft.com/office/drawing/2014/main" val="20000"/>
                    </a:ext>
                  </a:extLst>
                </a:gridCol>
                <a:gridCol w="1540700">
                  <a:extLst>
                    <a:ext uri="{9D8B030D-6E8A-4147-A177-3AD203B41FA5}">
                      <a16:colId xmlns:a16="http://schemas.microsoft.com/office/drawing/2014/main" val="20001"/>
                    </a:ext>
                  </a:extLst>
                </a:gridCol>
                <a:gridCol w="1564400">
                  <a:extLst>
                    <a:ext uri="{9D8B030D-6E8A-4147-A177-3AD203B41FA5}">
                      <a16:colId xmlns:a16="http://schemas.microsoft.com/office/drawing/2014/main" val="20002"/>
                    </a:ext>
                  </a:extLst>
                </a:gridCol>
                <a:gridCol w="1799050">
                  <a:extLst>
                    <a:ext uri="{9D8B030D-6E8A-4147-A177-3AD203B41FA5}">
                      <a16:colId xmlns:a16="http://schemas.microsoft.com/office/drawing/2014/main" val="20003"/>
                    </a:ext>
                  </a:extLst>
                </a:gridCol>
                <a:gridCol w="1251525">
                  <a:extLst>
                    <a:ext uri="{9D8B030D-6E8A-4147-A177-3AD203B41FA5}">
                      <a16:colId xmlns:a16="http://schemas.microsoft.com/office/drawing/2014/main" val="20004"/>
                    </a:ext>
                  </a:extLst>
                </a:gridCol>
                <a:gridCol w="1329725">
                  <a:extLst>
                    <a:ext uri="{9D8B030D-6E8A-4147-A177-3AD203B41FA5}">
                      <a16:colId xmlns:a16="http://schemas.microsoft.com/office/drawing/2014/main" val="20005"/>
                    </a:ext>
                  </a:extLst>
                </a:gridCol>
              </a:tblGrid>
              <a:tr h="228600">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Product</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Range</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Accuracy</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Precision</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Latency</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Horizontal resolution</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371475">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Cloud Optical Depth</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l"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1 &lt; COD &lt; 8</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 20% (liquid)</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30% (ice)</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max of</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0.8 or 35%</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5min</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2km</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371475">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Cloud Particle Size</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5D8F1"/>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liquid:</a:t>
                      </a:r>
                      <a:endParaRPr dirty="0"/>
                    </a:p>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 &lt; CPS &lt; 32μm</a:t>
                      </a:r>
                      <a:endParaRPr dirty="0"/>
                    </a:p>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ice:</a:t>
                      </a:r>
                      <a:endParaRPr dirty="0"/>
                    </a:p>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 &lt; CPS &lt; 50μm</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5D8F1"/>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4μm (liquid)</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10μm (ice)</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5D8F1"/>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100% (liquid)</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45% (ice)</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5D8F1"/>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5min</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5D8F1"/>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2km</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5D8F1"/>
                    </a:solidFill>
                  </a:tcPr>
                </a:tc>
                <a:extLst>
                  <a:ext uri="{0D108BD9-81ED-4DB2-BD59-A6C34878D82A}">
                    <a16:rowId xmlns:a16="http://schemas.microsoft.com/office/drawing/2014/main" val="10002"/>
                  </a:ext>
                </a:extLst>
              </a:tr>
              <a:tr h="371475">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Liquid Water Path</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25 &lt; LWP &lt; 100</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max of </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25 gm</a:t>
                      </a:r>
                      <a:r>
                        <a:rPr lang="en-US" sz="1400" b="0" i="0" u="none" strike="noStrike" cap="none" baseline="30000" dirty="0">
                          <a:solidFill>
                            <a:srgbClr val="000000"/>
                          </a:solidFill>
                          <a:latin typeface="Arial"/>
                          <a:ea typeface="Arial"/>
                          <a:cs typeface="Arial"/>
                          <a:sym typeface="Arial"/>
                        </a:rPr>
                        <a:t>-2</a:t>
                      </a:r>
                      <a:r>
                        <a:rPr lang="en-US" sz="1400" b="0" i="0" u="none" strike="noStrike" cap="none" dirty="0">
                          <a:solidFill>
                            <a:srgbClr val="000000"/>
                          </a:solidFill>
                          <a:latin typeface="Arial"/>
                          <a:ea typeface="Arial"/>
                          <a:cs typeface="Arial"/>
                          <a:sym typeface="Arial"/>
                        </a:rPr>
                        <a:t> or 15%</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max of</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25 gm</a:t>
                      </a:r>
                      <a:r>
                        <a:rPr lang="en-US" sz="1400" b="0" i="0" u="none" strike="noStrike" cap="none" baseline="30000" dirty="0">
                          <a:solidFill>
                            <a:srgbClr val="000000"/>
                          </a:solidFill>
                          <a:latin typeface="Arial"/>
                          <a:ea typeface="Arial"/>
                          <a:cs typeface="Arial"/>
                          <a:sym typeface="Arial"/>
                        </a:rPr>
                        <a:t>-2</a:t>
                      </a:r>
                      <a:r>
                        <a:rPr lang="en-US" sz="1400" b="0" i="0" u="none" strike="noStrike" cap="none" dirty="0">
                          <a:solidFill>
                            <a:srgbClr val="000000"/>
                          </a:solidFill>
                          <a:latin typeface="Arial"/>
                          <a:ea typeface="Arial"/>
                          <a:cs typeface="Arial"/>
                          <a:sym typeface="Arial"/>
                        </a:rPr>
                        <a:t> or 40%</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5min</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2km</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9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dirty="0">
                <a:solidFill>
                  <a:schemeClr val="accent6"/>
                </a:solidFill>
                <a:latin typeface="Calibri"/>
                <a:ea typeface="Calibri"/>
                <a:cs typeface="Calibri"/>
                <a:sym typeface="Calibri"/>
              </a:rPr>
              <a:t>CALIOP vs ABI Comparison: COD</a:t>
            </a:r>
            <a:endParaRPr dirty="0"/>
          </a:p>
        </p:txBody>
      </p:sp>
      <p:sp>
        <p:nvSpPr>
          <p:cNvPr id="745" name="Google Shape;745;p93"/>
          <p:cNvSpPr txBox="1">
            <a:spLocks noGrp="1"/>
          </p:cNvSpPr>
          <p:nvPr>
            <p:ph type="body" idx="1"/>
          </p:nvPr>
        </p:nvSpPr>
        <p:spPr>
          <a:xfrm>
            <a:off x="160945" y="1096406"/>
            <a:ext cx="4680900" cy="3982800"/>
          </a:xfrm>
          <a:prstGeom prst="rect">
            <a:avLst/>
          </a:prstGeom>
          <a:noFill/>
          <a:ln>
            <a:noFill/>
          </a:ln>
        </p:spPr>
        <p:txBody>
          <a:bodyPr spcFirstLastPara="1" wrap="square" lIns="91425" tIns="91425" rIns="91425" bIns="91425" anchor="t" anchorCtr="0">
            <a:noAutofit/>
          </a:bodyPr>
          <a:lstStyle/>
          <a:p>
            <a:pPr indent="-342900">
              <a:spcBef>
                <a:spcPts val="0"/>
              </a:spcBef>
              <a:buClr>
                <a:srgbClr val="FFFFFF"/>
              </a:buClr>
              <a:buSzPts val="1800"/>
            </a:pPr>
            <a:r>
              <a:rPr lang="en-US" sz="1800" b="0" i="0" u="none" strike="noStrike" cap="none" dirty="0" smtClean="0">
                <a:solidFill>
                  <a:srgbClr val="FFFFFF"/>
                </a:solidFill>
                <a:latin typeface="Calibri"/>
                <a:ea typeface="Calibri"/>
                <a:cs typeface="Calibri"/>
                <a:sym typeface="Calibri"/>
              </a:rPr>
              <a:t>Same as previous slide, but </a:t>
            </a:r>
            <a:r>
              <a:rPr lang="en-US" sz="1800" dirty="0" smtClean="0">
                <a:solidFill>
                  <a:srgbClr val="FFFFFF"/>
                </a:solidFill>
              </a:rPr>
              <a:t>CALIOP </a:t>
            </a:r>
            <a:r>
              <a:rPr lang="en-US" sz="1800" dirty="0">
                <a:solidFill>
                  <a:srgbClr val="FFFFFF"/>
                </a:solidFill>
              </a:rPr>
              <a:t>2</a:t>
            </a:r>
            <a:r>
              <a:rPr lang="en-US" sz="1800" dirty="0" smtClean="0">
                <a:solidFill>
                  <a:srgbClr val="FFFFFF"/>
                </a:solidFill>
              </a:rPr>
              <a:t>5-km </a:t>
            </a:r>
            <a:r>
              <a:rPr lang="en-US" sz="1800" dirty="0">
                <a:solidFill>
                  <a:srgbClr val="FFFFFF"/>
                </a:solidFill>
              </a:rPr>
              <a:t>cloud feature horizontal </a:t>
            </a:r>
            <a:r>
              <a:rPr lang="en-US" sz="1800" dirty="0" smtClean="0">
                <a:solidFill>
                  <a:srgbClr val="FFFFFF"/>
                </a:solidFill>
              </a:rPr>
              <a:t>extent.</a:t>
            </a:r>
          </a:p>
          <a:p>
            <a:pPr indent="-342900">
              <a:spcBef>
                <a:spcPts val="0"/>
              </a:spcBef>
              <a:buClr>
                <a:srgbClr val="FFFFFF"/>
              </a:buClr>
              <a:buSzPts val="1800"/>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dirty="0">
                <a:solidFill>
                  <a:srgbClr val="FFFFFF"/>
                </a:solidFill>
              </a:rPr>
              <a:t>Accuracy </a:t>
            </a:r>
            <a:r>
              <a:rPr lang="en-US" sz="1800" dirty="0" smtClean="0">
                <a:solidFill>
                  <a:srgbClr val="FFFFFF"/>
                </a:solidFill>
              </a:rPr>
              <a:t>r</a:t>
            </a:r>
            <a:r>
              <a:rPr lang="en-US" sz="1800" b="0" i="0" u="none" strike="noStrike" cap="none" dirty="0" smtClean="0">
                <a:solidFill>
                  <a:srgbClr val="FFFFFF"/>
                </a:solidFill>
                <a:latin typeface="Calibri"/>
                <a:ea typeface="Calibri"/>
                <a:cs typeface="Calibri"/>
                <a:sym typeface="Calibri"/>
              </a:rPr>
              <a:t>esults </a:t>
            </a:r>
            <a:r>
              <a:rPr lang="en-US" sz="1800" dirty="0" smtClean="0">
                <a:solidFill>
                  <a:srgbClr val="FFFFFF"/>
                </a:solidFill>
              </a:rPr>
              <a:t>now easily meet </a:t>
            </a:r>
            <a:r>
              <a:rPr lang="en-US" sz="1800" b="0" i="0" u="none" strike="noStrike" cap="none" dirty="0" smtClean="0">
                <a:solidFill>
                  <a:srgbClr val="FFFFFF"/>
                </a:solidFill>
                <a:latin typeface="Calibri"/>
                <a:ea typeface="Calibri"/>
                <a:cs typeface="Calibri"/>
                <a:sym typeface="Calibri"/>
              </a:rPr>
              <a:t>F</a:t>
            </a:r>
            <a:r>
              <a:rPr lang="en-US" sz="1800" b="0" i="0" u="none" strike="noStrike" cap="none" dirty="0">
                <a:solidFill>
                  <a:srgbClr val="FFFFFF"/>
                </a:solidFill>
                <a:latin typeface="Calibri"/>
                <a:ea typeface="Calibri"/>
                <a:cs typeface="Calibri"/>
                <a:sym typeface="Calibri"/>
              </a:rPr>
              <a:t>&amp;PS </a:t>
            </a:r>
            <a:r>
              <a:rPr lang="en-US" sz="1800" b="0" i="0" u="none" strike="noStrike" cap="none" dirty="0" smtClean="0">
                <a:solidFill>
                  <a:srgbClr val="FFFFFF"/>
                </a:solidFill>
                <a:latin typeface="Calibri"/>
                <a:ea typeface="Calibri"/>
                <a:cs typeface="Calibri"/>
                <a:sym typeface="Calibri"/>
              </a:rPr>
              <a:t>specs</a:t>
            </a:r>
            <a:r>
              <a:rPr lang="en-US" sz="1800" dirty="0" smtClean="0">
                <a:solidFill>
                  <a:srgbClr val="FFFFFF"/>
                </a:solidFill>
              </a:rPr>
              <a:t>.</a:t>
            </a:r>
          </a:p>
          <a:p>
            <a:pPr marL="457200" marR="0" lvl="0" indent="-342900" algn="l" rtl="0">
              <a:lnSpc>
                <a:spcPct val="100000"/>
              </a:lnSpc>
              <a:spcBef>
                <a:spcPts val="0"/>
              </a:spcBef>
              <a:spcAft>
                <a:spcPts val="0"/>
              </a:spcAft>
              <a:buClr>
                <a:srgbClr val="FFFFFF"/>
              </a:buClr>
              <a:buSzPts val="1800"/>
              <a:buFont typeface="Arial"/>
              <a:buChar char="•"/>
            </a:pPr>
            <a:endParaRPr sz="1800" dirty="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US" sz="1800" dirty="0">
                <a:solidFill>
                  <a:srgbClr val="FFFFFF"/>
                </a:solidFill>
              </a:rPr>
              <a:t>Precision results </a:t>
            </a:r>
            <a:r>
              <a:rPr lang="en-US" sz="1800" dirty="0" smtClean="0">
                <a:solidFill>
                  <a:srgbClr val="FFFFFF"/>
                </a:solidFill>
              </a:rPr>
              <a:t>improve.</a:t>
            </a:r>
            <a:endParaRPr sz="1800" dirty="0">
              <a:solidFill>
                <a:srgbClr val="FFFFFF"/>
              </a:solidFill>
            </a:endParaRPr>
          </a:p>
          <a:p>
            <a:pPr marL="457200" marR="0" lvl="0" indent="-342900" algn="l"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Accuracy requirement for ice: </a:t>
            </a:r>
            <a:r>
              <a:rPr lang="en-US" sz="1800" b="0" i="0" u="none" strike="noStrike" cap="none" dirty="0">
                <a:solidFill>
                  <a:srgbClr val="00B050"/>
                </a:solidFill>
                <a:sym typeface="Calibri"/>
              </a:rPr>
              <a:t>30%</a:t>
            </a:r>
            <a:endParaRPr sz="1800" dirty="0">
              <a:solidFill>
                <a:srgbClr val="00B050"/>
              </a:solidFill>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Precision requirement for ice: </a:t>
            </a:r>
            <a:r>
              <a:rPr lang="en-US" sz="1800" b="0" i="0" u="none" strike="noStrike" cap="none" dirty="0">
                <a:solidFill>
                  <a:srgbClr val="00B050"/>
                </a:solidFill>
                <a:latin typeface="Calibri"/>
                <a:ea typeface="Calibri"/>
                <a:cs typeface="Calibri"/>
                <a:sym typeface="Calibri"/>
              </a:rPr>
              <a:t>0.8</a:t>
            </a:r>
            <a:r>
              <a:rPr lang="en-US" sz="1800" b="0" i="0" u="none" strike="noStrike" cap="none" dirty="0">
                <a:solidFill>
                  <a:srgbClr val="FFFFFF"/>
                </a:solidFill>
                <a:latin typeface="Calibri"/>
                <a:ea typeface="Calibri"/>
                <a:cs typeface="Calibri"/>
                <a:sym typeface="Calibri"/>
              </a:rPr>
              <a:t> or </a:t>
            </a:r>
            <a:r>
              <a:rPr lang="en-US" sz="1800" b="0" i="0" u="none" strike="noStrike" cap="none" dirty="0">
                <a:solidFill>
                  <a:srgbClr val="FF0000"/>
                </a:solidFill>
                <a:latin typeface="Calibri"/>
                <a:ea typeface="Calibri"/>
                <a:cs typeface="Calibri"/>
                <a:sym typeface="Calibri"/>
              </a:rPr>
              <a:t>35%</a:t>
            </a:r>
            <a:endParaRPr dirty="0">
              <a:solidFill>
                <a:srgbClr val="FF0000"/>
              </a:solidFill>
            </a:endParaRPr>
          </a:p>
          <a:p>
            <a:pPr marL="0" marR="0" lvl="0" indent="0" algn="l" rtl="0">
              <a:lnSpc>
                <a:spcPct val="100000"/>
              </a:lnSpc>
              <a:spcBef>
                <a:spcPts val="0"/>
              </a:spcBef>
              <a:spcAft>
                <a:spcPts val="0"/>
              </a:spcAft>
              <a:buClr>
                <a:schemeClr val="lt1"/>
              </a:buClr>
              <a:buSzPts val="450"/>
              <a:buFont typeface="Arial"/>
              <a:buNone/>
            </a:pPr>
            <a:endParaRPr sz="1800" b="0" i="0" u="none" strike="noStrike" cap="none" dirty="0">
              <a:solidFill>
                <a:srgbClr val="FFFFFF"/>
              </a:solidFill>
              <a:latin typeface="Calibri"/>
              <a:ea typeface="Calibri"/>
              <a:cs typeface="Calibri"/>
              <a:sym typeface="Calibri"/>
            </a:endParaRPr>
          </a:p>
          <a:p>
            <a:pPr marL="60960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Clr>
                <a:schemeClr val="lt1"/>
              </a:buClr>
              <a:buSzPts val="450"/>
              <a:buFont typeface="Arial"/>
              <a:buNone/>
            </a:pPr>
            <a:endParaRPr sz="1800" b="0" i="0" u="none" strike="noStrike" cap="none" dirty="0">
              <a:solidFill>
                <a:srgbClr val="FFFFFF"/>
              </a:solidFill>
              <a:latin typeface="Calibri"/>
              <a:ea typeface="Calibri"/>
              <a:cs typeface="Calibri"/>
              <a:sym typeface="Calibri"/>
            </a:endParaRPr>
          </a:p>
        </p:txBody>
      </p:sp>
      <p:sp>
        <p:nvSpPr>
          <p:cNvPr id="746" name="Google Shape;746;p9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dirty="0">
              <a:solidFill>
                <a:srgbClr val="000000"/>
              </a:solidFill>
              <a:latin typeface="Arial"/>
              <a:ea typeface="Arial"/>
              <a:cs typeface="Arial"/>
              <a:sym typeface="Arial"/>
            </a:endParaRPr>
          </a:p>
        </p:txBody>
      </p:sp>
      <p:pic>
        <p:nvPicPr>
          <p:cNvPr id="9" name="Picture 8">
            <a:extLst>
              <a:ext uri="{FF2B5EF4-FFF2-40B4-BE49-F238E27FC236}">
                <a16:creationId xmlns:a16="http://schemas.microsoft.com/office/drawing/2014/main" id="{EEFCB785-24EF-FB42-A454-803A52E9BBD9}"/>
              </a:ext>
            </a:extLst>
          </p:cNvPr>
          <p:cNvPicPr>
            <a:picLocks noChangeAspect="1"/>
          </p:cNvPicPr>
          <p:nvPr/>
        </p:nvPicPr>
        <p:blipFill>
          <a:blip r:embed="rId3"/>
          <a:stretch>
            <a:fillRect/>
          </a:stretch>
        </p:blipFill>
        <p:spPr>
          <a:xfrm>
            <a:off x="4979439" y="1035889"/>
            <a:ext cx="3787224" cy="3081528"/>
          </a:xfrm>
          <a:prstGeom prst="rect">
            <a:avLst/>
          </a:prstGeom>
        </p:spPr>
      </p:pic>
      <p:pic>
        <p:nvPicPr>
          <p:cNvPr id="18" name="Picture 17">
            <a:extLst>
              <a:ext uri="{FF2B5EF4-FFF2-40B4-BE49-F238E27FC236}">
                <a16:creationId xmlns:a16="http://schemas.microsoft.com/office/drawing/2014/main" id="{9E2D9BBF-15AA-DF41-9DB6-85140953CEC4}"/>
              </a:ext>
            </a:extLst>
          </p:cNvPr>
          <p:cNvPicPr>
            <a:picLocks noChangeAspect="1"/>
          </p:cNvPicPr>
          <p:nvPr/>
        </p:nvPicPr>
        <p:blipFill>
          <a:blip r:embed="rId4"/>
          <a:stretch>
            <a:fillRect/>
          </a:stretch>
        </p:blipFill>
        <p:spPr>
          <a:xfrm>
            <a:off x="4988846" y="4222647"/>
            <a:ext cx="3789835" cy="2523744"/>
          </a:xfrm>
          <a:prstGeom prst="rect">
            <a:avLst/>
          </a:prstGeom>
        </p:spPr>
      </p:pic>
    </p:spTree>
    <p:extLst>
      <p:ext uri="{BB962C8B-B14F-4D97-AF65-F5344CB8AC3E}">
        <p14:creationId xmlns:p14="http://schemas.microsoft.com/office/powerpoint/2010/main" val="2401494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9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dirty="0">
                <a:solidFill>
                  <a:schemeClr val="accent6"/>
                </a:solidFill>
                <a:latin typeface="Calibri"/>
                <a:ea typeface="Calibri"/>
                <a:cs typeface="Calibri"/>
                <a:sym typeface="Calibri"/>
              </a:rPr>
              <a:t>CALIOP vs ABI Comparison: COD</a:t>
            </a:r>
            <a:endParaRPr dirty="0"/>
          </a:p>
        </p:txBody>
      </p:sp>
      <p:sp>
        <p:nvSpPr>
          <p:cNvPr id="755" name="Google Shape;755;p94"/>
          <p:cNvSpPr txBox="1">
            <a:spLocks noGrp="1"/>
          </p:cNvSpPr>
          <p:nvPr>
            <p:ph type="body" idx="1"/>
          </p:nvPr>
        </p:nvSpPr>
        <p:spPr>
          <a:xfrm>
            <a:off x="160945" y="1095732"/>
            <a:ext cx="4680900" cy="3982800"/>
          </a:xfrm>
          <a:prstGeom prst="rect">
            <a:avLst/>
          </a:prstGeom>
          <a:noFill/>
          <a:ln>
            <a:noFill/>
          </a:ln>
        </p:spPr>
        <p:txBody>
          <a:bodyPr spcFirstLastPara="1" wrap="square" lIns="91425" tIns="91425" rIns="91425" bIns="91425" anchor="t" anchorCtr="0">
            <a:noAutofit/>
          </a:bodyPr>
          <a:lstStyle/>
          <a:p>
            <a:pPr lvl="0" indent="-342900">
              <a:spcBef>
                <a:spcPts val="0"/>
              </a:spcBef>
              <a:buClr>
                <a:srgbClr val="FFFFFF"/>
              </a:buClr>
              <a:buSzPts val="1800"/>
            </a:pPr>
            <a:r>
              <a:rPr lang="en-US" sz="1800" dirty="0" smtClean="0">
                <a:solidFill>
                  <a:srgbClr val="FFFFFF"/>
                </a:solidFill>
              </a:rPr>
              <a:t>Same, but narrow </a:t>
            </a:r>
            <a:r>
              <a:rPr lang="en-US" sz="1800" dirty="0">
                <a:solidFill>
                  <a:srgbClr val="FFFFFF"/>
                </a:solidFill>
              </a:rPr>
              <a:t>the low end to </a:t>
            </a:r>
            <a:r>
              <a:rPr lang="en-US" sz="1800" dirty="0" smtClean="0">
                <a:solidFill>
                  <a:srgbClr val="FFFFFF"/>
                </a:solidFill>
              </a:rPr>
              <a:t>NCOMP requirement </a:t>
            </a:r>
            <a:r>
              <a:rPr lang="en-US" sz="1800" dirty="0">
                <a:solidFill>
                  <a:srgbClr val="FFFFFF"/>
                </a:solidFill>
              </a:rPr>
              <a:t>minimum of 1.0</a:t>
            </a:r>
            <a:r>
              <a:rPr lang="en-US" sz="1800" dirty="0" smtClean="0">
                <a:solidFill>
                  <a:srgbClr val="FFFFFF"/>
                </a:solidFill>
              </a:rPr>
              <a:t>.</a:t>
            </a:r>
            <a:endParaRPr lang="en-US" sz="1800" b="0" i="0" u="none" strike="noStrike" cap="none" dirty="0" smtClean="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dirty="0">
                <a:solidFill>
                  <a:srgbClr val="FFFFFF"/>
                </a:solidFill>
              </a:rPr>
              <a:t>Accuracy r</a:t>
            </a:r>
            <a:r>
              <a:rPr lang="en-US" sz="1800" b="0" i="0" u="none" strike="noStrike" cap="none" dirty="0">
                <a:solidFill>
                  <a:srgbClr val="FFFFFF"/>
                </a:solidFill>
                <a:latin typeface="Calibri"/>
                <a:ea typeface="Calibri"/>
                <a:cs typeface="Calibri"/>
                <a:sym typeface="Calibri"/>
              </a:rPr>
              <a:t>esults </a:t>
            </a:r>
            <a:r>
              <a:rPr lang="en-US" sz="1800" b="0" i="0" u="none" strike="noStrike" cap="none" dirty="0" smtClean="0">
                <a:solidFill>
                  <a:srgbClr val="FFFFFF"/>
                </a:solidFill>
                <a:latin typeface="Calibri"/>
                <a:ea typeface="Calibri"/>
                <a:cs typeface="Calibri"/>
                <a:sym typeface="Calibri"/>
              </a:rPr>
              <a:t>still meet </a:t>
            </a:r>
            <a:r>
              <a:rPr lang="en-US" sz="1800" b="0" i="0" u="none" strike="noStrike" cap="none" dirty="0">
                <a:solidFill>
                  <a:srgbClr val="FFFFFF"/>
                </a:solidFill>
                <a:latin typeface="Calibri"/>
                <a:ea typeface="Calibri"/>
                <a:cs typeface="Calibri"/>
                <a:sym typeface="Calibri"/>
              </a:rPr>
              <a:t>F&amp;PS specs</a:t>
            </a:r>
            <a:r>
              <a:rPr lang="en-US" sz="1800" dirty="0">
                <a:solidFill>
                  <a:srgbClr val="FFFFFF"/>
                </a:solidFill>
              </a:rPr>
              <a:t>.</a:t>
            </a:r>
            <a:endParaRPr sz="1800" dirty="0">
              <a:solidFill>
                <a:srgbClr val="FFFFFF"/>
              </a:solidFill>
            </a:endParaRPr>
          </a:p>
          <a:p>
            <a:pPr marL="60960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US" sz="1800" dirty="0">
                <a:solidFill>
                  <a:srgbClr val="FFFFFF"/>
                </a:solidFill>
              </a:rPr>
              <a:t>Precision </a:t>
            </a:r>
            <a:r>
              <a:rPr lang="en-US" sz="1800" dirty="0" smtClean="0">
                <a:solidFill>
                  <a:srgbClr val="FFFFFF"/>
                </a:solidFill>
              </a:rPr>
              <a:t>still meets 0.8 spec, </a:t>
            </a:r>
            <a:r>
              <a:rPr lang="en-US" sz="1800" dirty="0">
                <a:solidFill>
                  <a:srgbClr val="FFFFFF"/>
                </a:solidFill>
              </a:rPr>
              <a:t>but </a:t>
            </a:r>
            <a:r>
              <a:rPr lang="en-US" sz="1800" dirty="0" smtClean="0">
                <a:solidFill>
                  <a:srgbClr val="FFFFFF"/>
                </a:solidFill>
              </a:rPr>
              <a:t>slightly higher in %</a:t>
            </a:r>
            <a:endParaRPr sz="1800" dirty="0">
              <a:solidFill>
                <a:srgbClr val="FFFFFF"/>
              </a:solidFill>
            </a:endParaRPr>
          </a:p>
          <a:p>
            <a:pPr marL="457200" marR="0" lvl="0" indent="-342900" algn="l"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Accuracy requirement for ice: </a:t>
            </a:r>
            <a:r>
              <a:rPr lang="en-US" sz="1800" b="0" i="0" u="none" strike="noStrike" cap="none" dirty="0">
                <a:solidFill>
                  <a:srgbClr val="07AF50"/>
                </a:solidFill>
                <a:latin typeface="Calibri"/>
                <a:ea typeface="Calibri"/>
                <a:cs typeface="Calibri"/>
                <a:sym typeface="Calibri"/>
              </a:rPr>
              <a:t>30%</a:t>
            </a:r>
            <a:endParaRPr sz="1800" dirty="0">
              <a:solidFill>
                <a:srgbClr val="07AF50"/>
              </a:solidFill>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Precision requirement for ice: </a:t>
            </a:r>
            <a:r>
              <a:rPr lang="en-US" sz="1800" b="0" i="0" u="none" strike="noStrike" cap="none" dirty="0">
                <a:solidFill>
                  <a:srgbClr val="07AF50"/>
                </a:solidFill>
                <a:latin typeface="Calibri"/>
                <a:ea typeface="Calibri"/>
                <a:cs typeface="Calibri"/>
                <a:sym typeface="Calibri"/>
              </a:rPr>
              <a:t>0.8</a:t>
            </a:r>
            <a:r>
              <a:rPr lang="en-US" sz="1800" b="0" i="0" u="none" strike="noStrike" cap="none" dirty="0">
                <a:solidFill>
                  <a:srgbClr val="FFFFFF"/>
                </a:solidFill>
                <a:latin typeface="Calibri"/>
                <a:ea typeface="Calibri"/>
                <a:cs typeface="Calibri"/>
                <a:sym typeface="Calibri"/>
              </a:rPr>
              <a:t> or </a:t>
            </a:r>
            <a:r>
              <a:rPr lang="en-US" sz="1800" b="0" i="0" u="none" strike="noStrike" cap="none" dirty="0">
                <a:solidFill>
                  <a:srgbClr val="FFE81F"/>
                </a:solidFill>
                <a:latin typeface="Calibri"/>
                <a:ea typeface="Calibri"/>
                <a:cs typeface="Calibri"/>
                <a:sym typeface="Calibri"/>
              </a:rPr>
              <a:t>35%</a:t>
            </a:r>
            <a:endParaRPr dirty="0">
              <a:solidFill>
                <a:srgbClr val="FFE81F"/>
              </a:solidFill>
            </a:endParaRPr>
          </a:p>
          <a:p>
            <a:pPr marL="0" marR="0" lvl="0" indent="0" algn="l" rtl="0">
              <a:lnSpc>
                <a:spcPct val="100000"/>
              </a:lnSpc>
              <a:spcBef>
                <a:spcPts val="0"/>
              </a:spcBef>
              <a:spcAft>
                <a:spcPts val="0"/>
              </a:spcAft>
              <a:buClr>
                <a:schemeClr val="lt1"/>
              </a:buClr>
              <a:buSzPts val="450"/>
              <a:buFont typeface="Arial"/>
              <a:buNone/>
            </a:pPr>
            <a:endParaRPr sz="1800" b="0" i="0" u="none" strike="noStrike" cap="none" dirty="0">
              <a:solidFill>
                <a:srgbClr val="FFFFFF"/>
              </a:solidFill>
              <a:latin typeface="Calibri"/>
              <a:ea typeface="Calibri"/>
              <a:cs typeface="Calibri"/>
              <a:sym typeface="Calibri"/>
            </a:endParaRPr>
          </a:p>
          <a:p>
            <a:pPr marL="60960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Clr>
                <a:schemeClr val="lt1"/>
              </a:buClr>
              <a:buSzPts val="450"/>
              <a:buFont typeface="Arial"/>
              <a:buNone/>
            </a:pPr>
            <a:endParaRPr sz="1800" b="0" i="0" u="none" strike="noStrike" cap="none" dirty="0">
              <a:solidFill>
                <a:srgbClr val="FFFFFF"/>
              </a:solidFill>
              <a:latin typeface="Calibri"/>
              <a:ea typeface="Calibri"/>
              <a:cs typeface="Calibri"/>
              <a:sym typeface="Calibri"/>
            </a:endParaRPr>
          </a:p>
        </p:txBody>
      </p:sp>
      <p:sp>
        <p:nvSpPr>
          <p:cNvPr id="756" name="Google Shape;756;p9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529541A7-7A0D-054E-8760-A392EFA9DFAD}"/>
              </a:ext>
            </a:extLst>
          </p:cNvPr>
          <p:cNvPicPr>
            <a:picLocks noChangeAspect="1"/>
          </p:cNvPicPr>
          <p:nvPr/>
        </p:nvPicPr>
        <p:blipFill>
          <a:blip r:embed="rId3"/>
          <a:stretch>
            <a:fillRect/>
          </a:stretch>
        </p:blipFill>
        <p:spPr>
          <a:xfrm>
            <a:off x="5021275" y="1078148"/>
            <a:ext cx="3787220" cy="3081528"/>
          </a:xfrm>
          <a:prstGeom prst="rect">
            <a:avLst/>
          </a:prstGeom>
        </p:spPr>
      </p:pic>
      <p:pic>
        <p:nvPicPr>
          <p:cNvPr id="8" name="Picture 7">
            <a:extLst>
              <a:ext uri="{FF2B5EF4-FFF2-40B4-BE49-F238E27FC236}">
                <a16:creationId xmlns:a16="http://schemas.microsoft.com/office/drawing/2014/main" id="{715742D6-6506-A24E-9E7F-6B0A26A3C24B}"/>
              </a:ext>
            </a:extLst>
          </p:cNvPr>
          <p:cNvPicPr>
            <a:picLocks noChangeAspect="1"/>
          </p:cNvPicPr>
          <p:nvPr/>
        </p:nvPicPr>
        <p:blipFill>
          <a:blip r:embed="rId4"/>
          <a:stretch>
            <a:fillRect/>
          </a:stretch>
        </p:blipFill>
        <p:spPr>
          <a:xfrm>
            <a:off x="5018658" y="4235334"/>
            <a:ext cx="3789837" cy="252374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9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dirty="0">
                <a:solidFill>
                  <a:schemeClr val="accent6"/>
                </a:solidFill>
                <a:latin typeface="Calibri"/>
                <a:ea typeface="Calibri"/>
                <a:cs typeface="Calibri"/>
                <a:sym typeface="Calibri"/>
              </a:rPr>
              <a:t>CALIOP vs ABI Comparison: COD</a:t>
            </a:r>
            <a:endParaRPr dirty="0"/>
          </a:p>
        </p:txBody>
      </p:sp>
      <p:sp>
        <p:nvSpPr>
          <p:cNvPr id="755" name="Google Shape;755;p94"/>
          <p:cNvSpPr txBox="1">
            <a:spLocks noGrp="1"/>
          </p:cNvSpPr>
          <p:nvPr>
            <p:ph type="body" idx="1"/>
          </p:nvPr>
        </p:nvSpPr>
        <p:spPr>
          <a:xfrm>
            <a:off x="160945" y="1096962"/>
            <a:ext cx="4680900" cy="3982800"/>
          </a:xfrm>
          <a:prstGeom prst="rect">
            <a:avLst/>
          </a:prstGeom>
          <a:noFill/>
          <a:ln>
            <a:noFill/>
          </a:ln>
        </p:spPr>
        <p:txBody>
          <a:bodyPr spcFirstLastPara="1" wrap="square" lIns="91425" tIns="91425" rIns="91425" bIns="91425" anchor="t" anchorCtr="0">
            <a:noAutofit/>
          </a:bodyPr>
          <a:lstStyle/>
          <a:p>
            <a:pPr lvl="0" indent="-342900">
              <a:spcBef>
                <a:spcPts val="0"/>
              </a:spcBef>
              <a:buClr>
                <a:srgbClr val="FFFFFF"/>
              </a:buClr>
              <a:buSzPts val="1800"/>
            </a:pPr>
            <a:r>
              <a:rPr lang="en-US" sz="1800" dirty="0" smtClean="0">
                <a:solidFill>
                  <a:srgbClr val="FFFFFF"/>
                </a:solidFill>
              </a:rPr>
              <a:t>Same, but use CALIOP 45-km cloud feature horizontal extent to assure homogenous cloud features.</a:t>
            </a:r>
            <a:endParaRPr lang="en-US" sz="1800" b="0" i="0" u="none" strike="noStrike" cap="none" dirty="0" smtClean="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dirty="0">
                <a:solidFill>
                  <a:srgbClr val="FFFFFF"/>
                </a:solidFill>
              </a:rPr>
              <a:t>Accuracy r</a:t>
            </a:r>
            <a:r>
              <a:rPr lang="en-US" sz="1800" b="0" i="0" u="none" strike="noStrike" cap="none" dirty="0">
                <a:solidFill>
                  <a:srgbClr val="FFFFFF"/>
                </a:solidFill>
                <a:latin typeface="Calibri"/>
                <a:ea typeface="Calibri"/>
                <a:cs typeface="Calibri"/>
                <a:sym typeface="Calibri"/>
              </a:rPr>
              <a:t>esults </a:t>
            </a:r>
            <a:r>
              <a:rPr lang="en-US" sz="1800" b="0" i="0" u="none" strike="noStrike" cap="none" dirty="0" smtClean="0">
                <a:solidFill>
                  <a:srgbClr val="FFFFFF"/>
                </a:solidFill>
                <a:latin typeface="Calibri"/>
                <a:ea typeface="Calibri"/>
                <a:cs typeface="Calibri"/>
                <a:sym typeface="Calibri"/>
              </a:rPr>
              <a:t>still meet </a:t>
            </a:r>
            <a:r>
              <a:rPr lang="en-US" sz="1800" b="0" i="0" u="none" strike="noStrike" cap="none" dirty="0">
                <a:solidFill>
                  <a:srgbClr val="FFFFFF"/>
                </a:solidFill>
                <a:latin typeface="Calibri"/>
                <a:ea typeface="Calibri"/>
                <a:cs typeface="Calibri"/>
                <a:sym typeface="Calibri"/>
              </a:rPr>
              <a:t>F&amp;PS specs</a:t>
            </a:r>
            <a:r>
              <a:rPr lang="en-US" sz="1800" dirty="0">
                <a:solidFill>
                  <a:srgbClr val="FFFFFF"/>
                </a:solidFill>
              </a:rPr>
              <a:t>.</a:t>
            </a:r>
            <a:endParaRPr sz="1800" dirty="0">
              <a:solidFill>
                <a:srgbClr val="FFFFFF"/>
              </a:solidFill>
            </a:endParaRPr>
          </a:p>
          <a:p>
            <a:pPr marL="60960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US" sz="1800" dirty="0">
                <a:solidFill>
                  <a:srgbClr val="FFFFFF"/>
                </a:solidFill>
              </a:rPr>
              <a:t>Precision </a:t>
            </a:r>
            <a:r>
              <a:rPr lang="en-US" sz="1800" dirty="0" smtClean="0">
                <a:solidFill>
                  <a:srgbClr val="FFFFFF"/>
                </a:solidFill>
              </a:rPr>
              <a:t>still meets 0.8 spec, improves in terms of %.</a:t>
            </a:r>
          </a:p>
          <a:p>
            <a:pPr marL="457200" marR="0" lvl="0" indent="-342900" algn="l" rtl="0">
              <a:lnSpc>
                <a:spcPct val="100000"/>
              </a:lnSpc>
              <a:spcBef>
                <a:spcPts val="0"/>
              </a:spcBef>
              <a:spcAft>
                <a:spcPts val="0"/>
              </a:spcAft>
              <a:buClr>
                <a:srgbClr val="FFFFFF"/>
              </a:buClr>
              <a:buSzPts val="1800"/>
              <a:buChar char="•"/>
            </a:pPr>
            <a:endParaRPr lang="en-US" sz="1800" dirty="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US" sz="1800" dirty="0" smtClean="0">
                <a:solidFill>
                  <a:srgbClr val="FFFFFF"/>
                </a:solidFill>
              </a:rPr>
              <a:t>Very limited sample, but those are the available matches for 1 month of full disk data.</a:t>
            </a:r>
            <a:endParaRPr sz="1800" dirty="0">
              <a:solidFill>
                <a:srgbClr val="FFFFFF"/>
              </a:solidFill>
            </a:endParaRPr>
          </a:p>
          <a:p>
            <a:pPr marL="457200" marR="0" lvl="0" indent="-342900" algn="l"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Accuracy requirement for ice: </a:t>
            </a:r>
            <a:r>
              <a:rPr lang="en-US" sz="1800" b="0" i="0" u="none" strike="noStrike" cap="none" dirty="0">
                <a:solidFill>
                  <a:srgbClr val="07AF50"/>
                </a:solidFill>
                <a:latin typeface="Calibri"/>
                <a:ea typeface="Calibri"/>
                <a:cs typeface="Calibri"/>
                <a:sym typeface="Calibri"/>
              </a:rPr>
              <a:t>30%</a:t>
            </a:r>
            <a:endParaRPr sz="1800" dirty="0">
              <a:solidFill>
                <a:srgbClr val="07AF50"/>
              </a:solidFill>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Precision requirement for ice: </a:t>
            </a:r>
            <a:r>
              <a:rPr lang="en-US" sz="1800" b="0" i="0" u="none" strike="noStrike" cap="none" dirty="0">
                <a:solidFill>
                  <a:srgbClr val="07AF50"/>
                </a:solidFill>
                <a:latin typeface="Calibri"/>
                <a:ea typeface="Calibri"/>
                <a:cs typeface="Calibri"/>
                <a:sym typeface="Calibri"/>
              </a:rPr>
              <a:t>0.8</a:t>
            </a:r>
            <a:r>
              <a:rPr lang="en-US" sz="1800" b="0" i="0" u="none" strike="noStrike" cap="none" dirty="0">
                <a:solidFill>
                  <a:srgbClr val="FFFFFF"/>
                </a:solidFill>
                <a:latin typeface="Calibri"/>
                <a:ea typeface="Calibri"/>
                <a:cs typeface="Calibri"/>
                <a:sym typeface="Calibri"/>
              </a:rPr>
              <a:t> or </a:t>
            </a:r>
            <a:r>
              <a:rPr lang="en-US" sz="1800" b="0" i="0" u="none" strike="noStrike" cap="none" dirty="0">
                <a:solidFill>
                  <a:srgbClr val="FFE81F"/>
                </a:solidFill>
                <a:latin typeface="Calibri"/>
                <a:ea typeface="Calibri"/>
                <a:cs typeface="Calibri"/>
                <a:sym typeface="Calibri"/>
              </a:rPr>
              <a:t>35%</a:t>
            </a:r>
            <a:endParaRPr dirty="0">
              <a:solidFill>
                <a:srgbClr val="FFE81F"/>
              </a:solidFill>
            </a:endParaRPr>
          </a:p>
          <a:p>
            <a:pPr marL="0" marR="0" lvl="0" indent="0" algn="l" rtl="0">
              <a:lnSpc>
                <a:spcPct val="100000"/>
              </a:lnSpc>
              <a:spcBef>
                <a:spcPts val="0"/>
              </a:spcBef>
              <a:spcAft>
                <a:spcPts val="0"/>
              </a:spcAft>
              <a:buClr>
                <a:schemeClr val="lt1"/>
              </a:buClr>
              <a:buSzPts val="450"/>
              <a:buFont typeface="Arial"/>
              <a:buNone/>
            </a:pPr>
            <a:endParaRPr sz="1800" b="0" i="0" u="none" strike="noStrike" cap="none" dirty="0">
              <a:solidFill>
                <a:srgbClr val="FFFFFF"/>
              </a:solidFill>
              <a:latin typeface="Calibri"/>
              <a:ea typeface="Calibri"/>
              <a:cs typeface="Calibri"/>
              <a:sym typeface="Calibri"/>
            </a:endParaRPr>
          </a:p>
          <a:p>
            <a:pPr marL="60960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Clr>
                <a:schemeClr val="lt1"/>
              </a:buClr>
              <a:buSzPts val="450"/>
              <a:buFont typeface="Arial"/>
              <a:buNone/>
            </a:pPr>
            <a:endParaRPr sz="1800" b="0" i="0" u="none" strike="noStrike" cap="none" dirty="0">
              <a:solidFill>
                <a:srgbClr val="FFFFFF"/>
              </a:solidFill>
              <a:latin typeface="Calibri"/>
              <a:ea typeface="Calibri"/>
              <a:cs typeface="Calibri"/>
              <a:sym typeface="Calibri"/>
            </a:endParaRPr>
          </a:p>
        </p:txBody>
      </p:sp>
      <p:sp>
        <p:nvSpPr>
          <p:cNvPr id="756" name="Google Shape;756;p9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dirty="0">
              <a:solidFill>
                <a:srgbClr val="000000"/>
              </a:solidFill>
              <a:latin typeface="Arial"/>
              <a:ea typeface="Arial"/>
              <a:cs typeface="Arial"/>
              <a:sym typeface="Arial"/>
            </a:endParaRPr>
          </a:p>
        </p:txBody>
      </p:sp>
      <p:pic>
        <p:nvPicPr>
          <p:cNvPr id="9" name="Picture 8">
            <a:extLst>
              <a:ext uri="{FF2B5EF4-FFF2-40B4-BE49-F238E27FC236}">
                <a16:creationId xmlns:a16="http://schemas.microsoft.com/office/drawing/2014/main" id="{3C13AAA8-C13E-6842-BEDC-B458004C94D4}"/>
              </a:ext>
            </a:extLst>
          </p:cNvPr>
          <p:cNvPicPr>
            <a:picLocks noChangeAspect="1"/>
          </p:cNvPicPr>
          <p:nvPr/>
        </p:nvPicPr>
        <p:blipFill>
          <a:blip r:embed="rId3"/>
          <a:stretch>
            <a:fillRect/>
          </a:stretch>
        </p:blipFill>
        <p:spPr>
          <a:xfrm>
            <a:off x="5018658" y="1050329"/>
            <a:ext cx="3787222" cy="3081528"/>
          </a:xfrm>
          <a:prstGeom prst="rect">
            <a:avLst/>
          </a:prstGeom>
        </p:spPr>
      </p:pic>
      <p:pic>
        <p:nvPicPr>
          <p:cNvPr id="10" name="Picture 9">
            <a:extLst>
              <a:ext uri="{FF2B5EF4-FFF2-40B4-BE49-F238E27FC236}">
                <a16:creationId xmlns:a16="http://schemas.microsoft.com/office/drawing/2014/main" id="{6B508C93-EEA8-1F48-B7DF-8D16AE7F8CBE}"/>
              </a:ext>
            </a:extLst>
          </p:cNvPr>
          <p:cNvPicPr>
            <a:picLocks noChangeAspect="1"/>
          </p:cNvPicPr>
          <p:nvPr/>
        </p:nvPicPr>
        <p:blipFill>
          <a:blip r:embed="rId4"/>
          <a:stretch>
            <a:fillRect/>
          </a:stretch>
        </p:blipFill>
        <p:spPr>
          <a:xfrm>
            <a:off x="5028065" y="4216520"/>
            <a:ext cx="3789835" cy="2523744"/>
          </a:xfrm>
          <a:prstGeom prst="rect">
            <a:avLst/>
          </a:prstGeom>
        </p:spPr>
      </p:pic>
    </p:spTree>
    <p:extLst>
      <p:ext uri="{BB962C8B-B14F-4D97-AF65-F5344CB8AC3E}">
        <p14:creationId xmlns:p14="http://schemas.microsoft.com/office/powerpoint/2010/main" val="2429644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9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dirty="0">
                <a:solidFill>
                  <a:schemeClr val="accent6"/>
                </a:solidFill>
                <a:latin typeface="Calibri"/>
                <a:ea typeface="Calibri"/>
                <a:cs typeface="Calibri"/>
                <a:sym typeface="Calibri"/>
              </a:rPr>
              <a:t>CALIOP vs ABI Comparison: COD</a:t>
            </a:r>
            <a:endParaRPr dirty="0"/>
          </a:p>
        </p:txBody>
      </p:sp>
      <p:sp>
        <p:nvSpPr>
          <p:cNvPr id="755" name="Google Shape;755;p94"/>
          <p:cNvSpPr txBox="1">
            <a:spLocks noGrp="1"/>
          </p:cNvSpPr>
          <p:nvPr>
            <p:ph type="body" idx="1"/>
          </p:nvPr>
        </p:nvSpPr>
        <p:spPr>
          <a:xfrm>
            <a:off x="160945" y="1125801"/>
            <a:ext cx="4680900" cy="3982800"/>
          </a:xfrm>
          <a:prstGeom prst="rect">
            <a:avLst/>
          </a:prstGeom>
          <a:noFill/>
          <a:ln>
            <a:noFill/>
          </a:ln>
        </p:spPr>
        <p:txBody>
          <a:bodyPr spcFirstLastPara="1" wrap="square" lIns="91425" tIns="91425" rIns="91425" bIns="91425" anchor="t" anchorCtr="0">
            <a:noAutofit/>
          </a:bodyPr>
          <a:lstStyle/>
          <a:p>
            <a:pPr lvl="0" indent="-342900">
              <a:spcBef>
                <a:spcPts val="0"/>
              </a:spcBef>
              <a:buClr>
                <a:srgbClr val="FFFFFF"/>
              </a:buClr>
              <a:buSzPts val="1800"/>
            </a:pPr>
            <a:r>
              <a:rPr lang="en-US" sz="1800" dirty="0" smtClean="0">
                <a:solidFill>
                  <a:srgbClr val="FFFFFF"/>
                </a:solidFill>
              </a:rPr>
              <a:t>Now trying CALIOP Version 4.2 with 15-km cloud feature horizontal extent to assure homogenous cloud features.</a:t>
            </a:r>
            <a:endParaRPr lang="en-US" sz="1800" b="0" i="0" u="none" strike="noStrike" cap="none" dirty="0" smtClean="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dirty="0" smtClean="0">
                <a:solidFill>
                  <a:srgbClr val="FFFFFF"/>
                </a:solidFill>
              </a:rPr>
              <a:t>Both precision and </a:t>
            </a:r>
            <a:r>
              <a:rPr lang="en-US" sz="1800" dirty="0">
                <a:solidFill>
                  <a:srgbClr val="FFFFFF"/>
                </a:solidFill>
              </a:rPr>
              <a:t>a</a:t>
            </a:r>
            <a:r>
              <a:rPr lang="en-US" sz="1800" dirty="0" smtClean="0">
                <a:solidFill>
                  <a:srgbClr val="FFFFFF"/>
                </a:solidFill>
              </a:rPr>
              <a:t>ccuracy are improved compared to V3.4.</a:t>
            </a:r>
            <a:endParaRPr sz="1800" dirty="0">
              <a:solidFill>
                <a:srgbClr val="FFFFFF"/>
              </a:solidFill>
            </a:endParaRPr>
          </a:p>
          <a:p>
            <a:pPr marL="60960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US" sz="1800" dirty="0" smtClean="0">
                <a:solidFill>
                  <a:srgbClr val="FFFFFF"/>
                </a:solidFill>
              </a:rPr>
              <a:t>Most of this due to improved overall CALIOP algorithm that includes various detection/masking both horizontal and vertical.</a:t>
            </a:r>
          </a:p>
          <a:p>
            <a:pPr marL="457200" marR="0" lvl="0" indent="-342900" algn="l" rtl="0">
              <a:lnSpc>
                <a:spcPct val="100000"/>
              </a:lnSpc>
              <a:spcBef>
                <a:spcPts val="0"/>
              </a:spcBef>
              <a:spcAft>
                <a:spcPts val="0"/>
              </a:spcAft>
              <a:buClr>
                <a:srgbClr val="FFFFFF"/>
              </a:buClr>
              <a:buSzPts val="1800"/>
              <a:buChar char="•"/>
            </a:pPr>
            <a:endParaRPr lang="en-US" sz="1800" dirty="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US" sz="1800" dirty="0" smtClean="0">
                <a:solidFill>
                  <a:srgbClr val="FFFFFF"/>
                </a:solidFill>
              </a:rPr>
              <a:t>Using 3.4 for comparisons for consistency with GOES-16 and due to other V4.2 changes discussed later.</a:t>
            </a:r>
            <a:endParaRPr sz="1800" dirty="0">
              <a:solidFill>
                <a:srgbClr val="FFFFFF"/>
              </a:solidFill>
            </a:endParaRPr>
          </a:p>
          <a:p>
            <a:pPr marL="457200" marR="0" lvl="0" indent="-342900" algn="l"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Accuracy requirement for ice: </a:t>
            </a:r>
            <a:r>
              <a:rPr lang="en-US" sz="1800" b="0" i="0" u="none" strike="noStrike" cap="none" dirty="0">
                <a:solidFill>
                  <a:srgbClr val="07AF50"/>
                </a:solidFill>
                <a:latin typeface="Calibri"/>
                <a:ea typeface="Calibri"/>
                <a:cs typeface="Calibri"/>
                <a:sym typeface="Calibri"/>
              </a:rPr>
              <a:t>30%</a:t>
            </a:r>
            <a:endParaRPr sz="1800" dirty="0">
              <a:solidFill>
                <a:srgbClr val="07AF50"/>
              </a:solidFill>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Precision requirement for ice: </a:t>
            </a:r>
            <a:r>
              <a:rPr lang="en-US" sz="1800" b="0" i="0" u="none" strike="noStrike" cap="none" dirty="0">
                <a:solidFill>
                  <a:srgbClr val="07AF50"/>
                </a:solidFill>
                <a:latin typeface="Calibri"/>
                <a:ea typeface="Calibri"/>
                <a:cs typeface="Calibri"/>
                <a:sym typeface="Calibri"/>
              </a:rPr>
              <a:t>0.8</a:t>
            </a:r>
            <a:r>
              <a:rPr lang="en-US" sz="1800" b="0" i="0" u="none" strike="noStrike" cap="none" dirty="0">
                <a:solidFill>
                  <a:srgbClr val="FFFFFF"/>
                </a:solidFill>
                <a:latin typeface="Calibri"/>
                <a:ea typeface="Calibri"/>
                <a:cs typeface="Calibri"/>
                <a:sym typeface="Calibri"/>
              </a:rPr>
              <a:t> or </a:t>
            </a:r>
            <a:r>
              <a:rPr lang="en-US" sz="1800" b="0" i="0" u="none" strike="noStrike" cap="none" dirty="0">
                <a:solidFill>
                  <a:srgbClr val="FFE81F"/>
                </a:solidFill>
                <a:latin typeface="Calibri"/>
                <a:ea typeface="Calibri"/>
                <a:cs typeface="Calibri"/>
                <a:sym typeface="Calibri"/>
              </a:rPr>
              <a:t>35%</a:t>
            </a:r>
            <a:endParaRPr dirty="0">
              <a:solidFill>
                <a:srgbClr val="FFE81F"/>
              </a:solidFill>
            </a:endParaRPr>
          </a:p>
          <a:p>
            <a:pPr marL="0" marR="0" lvl="0" indent="0" algn="l" rtl="0">
              <a:lnSpc>
                <a:spcPct val="100000"/>
              </a:lnSpc>
              <a:spcBef>
                <a:spcPts val="0"/>
              </a:spcBef>
              <a:spcAft>
                <a:spcPts val="0"/>
              </a:spcAft>
              <a:buClr>
                <a:schemeClr val="lt1"/>
              </a:buClr>
              <a:buSzPts val="450"/>
              <a:buFont typeface="Arial"/>
              <a:buNone/>
            </a:pPr>
            <a:endParaRPr sz="1800" b="0" i="0" u="none" strike="noStrike" cap="none" dirty="0">
              <a:solidFill>
                <a:srgbClr val="FFFFFF"/>
              </a:solidFill>
              <a:latin typeface="Calibri"/>
              <a:ea typeface="Calibri"/>
              <a:cs typeface="Calibri"/>
              <a:sym typeface="Calibri"/>
            </a:endParaRPr>
          </a:p>
          <a:p>
            <a:pPr marL="60960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Clr>
                <a:schemeClr val="lt1"/>
              </a:buClr>
              <a:buSzPts val="450"/>
              <a:buFont typeface="Arial"/>
              <a:buNone/>
            </a:pPr>
            <a:endParaRPr sz="1800" b="0" i="0" u="none" strike="noStrike" cap="none" dirty="0">
              <a:solidFill>
                <a:srgbClr val="FFFFFF"/>
              </a:solidFill>
              <a:latin typeface="Calibri"/>
              <a:ea typeface="Calibri"/>
              <a:cs typeface="Calibri"/>
              <a:sym typeface="Calibri"/>
            </a:endParaRPr>
          </a:p>
        </p:txBody>
      </p:sp>
      <p:sp>
        <p:nvSpPr>
          <p:cNvPr id="756" name="Google Shape;756;p9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C968AFF9-ACF2-1F46-B714-90D8B7985AB9}"/>
              </a:ext>
            </a:extLst>
          </p:cNvPr>
          <p:cNvPicPr>
            <a:picLocks noChangeAspect="1"/>
          </p:cNvPicPr>
          <p:nvPr/>
        </p:nvPicPr>
        <p:blipFill>
          <a:blip r:embed="rId3"/>
          <a:stretch>
            <a:fillRect/>
          </a:stretch>
        </p:blipFill>
        <p:spPr>
          <a:xfrm>
            <a:off x="5315388" y="1096962"/>
            <a:ext cx="3371415" cy="2743200"/>
          </a:xfrm>
          <a:prstGeom prst="rect">
            <a:avLst/>
          </a:prstGeom>
        </p:spPr>
      </p:pic>
      <p:pic>
        <p:nvPicPr>
          <p:cNvPr id="12" name="Picture 11">
            <a:extLst>
              <a:ext uri="{FF2B5EF4-FFF2-40B4-BE49-F238E27FC236}">
                <a16:creationId xmlns:a16="http://schemas.microsoft.com/office/drawing/2014/main" id="{C968AFF9-ACF2-1F46-B714-90D8B7985AB9}"/>
              </a:ext>
            </a:extLst>
          </p:cNvPr>
          <p:cNvPicPr>
            <a:picLocks noChangeAspect="1"/>
          </p:cNvPicPr>
          <p:nvPr/>
        </p:nvPicPr>
        <p:blipFill>
          <a:blip r:embed="rId4"/>
          <a:stretch>
            <a:fillRect/>
          </a:stretch>
        </p:blipFill>
        <p:spPr>
          <a:xfrm>
            <a:off x="5315388" y="3978250"/>
            <a:ext cx="3371412" cy="2743200"/>
          </a:xfrm>
          <a:prstGeom prst="rect">
            <a:avLst/>
          </a:prstGeom>
        </p:spPr>
      </p:pic>
      <p:sp>
        <p:nvSpPr>
          <p:cNvPr id="2" name="Rectangle 1"/>
          <p:cNvSpPr/>
          <p:nvPr/>
        </p:nvSpPr>
        <p:spPr>
          <a:xfrm>
            <a:off x="7435991" y="3057700"/>
            <a:ext cx="725103" cy="400110"/>
          </a:xfrm>
          <a:prstGeom prst="rect">
            <a:avLst/>
          </a:prstGeom>
        </p:spPr>
        <p:txBody>
          <a:bodyPr wrap="none">
            <a:spAutoFit/>
          </a:bodyPr>
          <a:lstStyle/>
          <a:p>
            <a:r>
              <a:rPr lang="en-US" sz="2000" dirty="0" smtClean="0">
                <a:solidFill>
                  <a:schemeClr val="tx1"/>
                </a:solidFill>
              </a:rPr>
              <a:t>V4.2</a:t>
            </a:r>
            <a:endParaRPr lang="en-US" sz="2000" dirty="0">
              <a:solidFill>
                <a:schemeClr val="tx1"/>
              </a:solidFill>
            </a:endParaRPr>
          </a:p>
        </p:txBody>
      </p:sp>
      <p:sp>
        <p:nvSpPr>
          <p:cNvPr id="13" name="Rectangle 12"/>
          <p:cNvSpPr/>
          <p:nvPr/>
        </p:nvSpPr>
        <p:spPr>
          <a:xfrm>
            <a:off x="7423390" y="5916565"/>
            <a:ext cx="725103" cy="400110"/>
          </a:xfrm>
          <a:prstGeom prst="rect">
            <a:avLst/>
          </a:prstGeom>
        </p:spPr>
        <p:txBody>
          <a:bodyPr wrap="none">
            <a:spAutoFit/>
          </a:bodyPr>
          <a:lstStyle/>
          <a:p>
            <a:r>
              <a:rPr lang="en-US" sz="2000" dirty="0" smtClean="0">
                <a:solidFill>
                  <a:schemeClr val="tx1"/>
                </a:solidFill>
              </a:rPr>
              <a:t>V3.4</a:t>
            </a:r>
            <a:endParaRPr lang="en-US" sz="2000" dirty="0">
              <a:solidFill>
                <a:schemeClr val="tx1"/>
              </a:solidFill>
            </a:endParaRPr>
          </a:p>
        </p:txBody>
      </p:sp>
    </p:spTree>
    <p:extLst>
      <p:ext uri="{BB962C8B-B14F-4D97-AF65-F5344CB8AC3E}">
        <p14:creationId xmlns:p14="http://schemas.microsoft.com/office/powerpoint/2010/main" val="1564135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0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800"/>
              <a:buFont typeface="Calibri"/>
              <a:buNone/>
            </a:pPr>
            <a:r>
              <a:rPr lang="en-US" sz="3200" b="0" i="0" u="none" strike="noStrike" cap="none" dirty="0">
                <a:solidFill>
                  <a:schemeClr val="accent6"/>
                </a:solidFill>
                <a:latin typeface="Calibri"/>
                <a:ea typeface="Calibri"/>
                <a:cs typeface="Calibri"/>
                <a:sym typeface="Calibri"/>
              </a:rPr>
              <a:t>NCOMP </a:t>
            </a:r>
            <a:r>
              <a:rPr lang="en-US" sz="3200" b="0" i="0" u="none" strike="noStrike" cap="none" dirty="0" smtClean="0">
                <a:solidFill>
                  <a:schemeClr val="accent6"/>
                </a:solidFill>
                <a:latin typeface="Calibri"/>
                <a:ea typeface="Calibri"/>
                <a:cs typeface="Calibri"/>
                <a:sym typeface="Calibri"/>
              </a:rPr>
              <a:t>COD</a:t>
            </a:r>
            <a:br>
              <a:rPr lang="en-US" sz="3200" b="0" i="0" u="none" strike="noStrike" cap="none" dirty="0" smtClean="0">
                <a:solidFill>
                  <a:schemeClr val="accent6"/>
                </a:solidFill>
                <a:latin typeface="Calibri"/>
                <a:ea typeface="Calibri"/>
                <a:cs typeface="Calibri"/>
                <a:sym typeface="Calibri"/>
              </a:rPr>
            </a:br>
            <a:r>
              <a:rPr lang="en-US" sz="3200" b="0" i="0" u="none" strike="noStrike" cap="none" dirty="0" smtClean="0">
                <a:solidFill>
                  <a:schemeClr val="accent6"/>
                </a:solidFill>
                <a:latin typeface="Calibri"/>
                <a:ea typeface="Calibri"/>
                <a:cs typeface="Calibri"/>
                <a:sym typeface="Calibri"/>
              </a:rPr>
              <a:t>Requirements </a:t>
            </a:r>
            <a:r>
              <a:rPr lang="en-US" sz="3200" b="0" i="0" u="none" strike="noStrike" cap="none" dirty="0" smtClean="0">
                <a:solidFill>
                  <a:schemeClr val="accent6"/>
                </a:solidFill>
                <a:latin typeface="Calibri"/>
                <a:ea typeface="Calibri"/>
                <a:cs typeface="Calibri"/>
                <a:sym typeface="Calibri"/>
              </a:rPr>
              <a:t>vs. </a:t>
            </a:r>
            <a:r>
              <a:rPr lang="en-US" sz="3200" b="0" i="0" u="none" strike="noStrike" cap="none" dirty="0">
                <a:solidFill>
                  <a:schemeClr val="accent6"/>
                </a:solidFill>
                <a:latin typeface="Calibri"/>
                <a:ea typeface="Calibri"/>
                <a:cs typeface="Calibri"/>
                <a:sym typeface="Calibri"/>
              </a:rPr>
              <a:t>Validation</a:t>
            </a:r>
            <a:endParaRPr dirty="0"/>
          </a:p>
        </p:txBody>
      </p:sp>
      <p:graphicFrame>
        <p:nvGraphicFramePr>
          <p:cNvPr id="811" name="Google Shape;811;p100"/>
          <p:cNvGraphicFramePr/>
          <p:nvPr>
            <p:extLst>
              <p:ext uri="{D42A27DB-BD31-4B8C-83A1-F6EECF244321}">
                <p14:modId xmlns:p14="http://schemas.microsoft.com/office/powerpoint/2010/main" val="3945965565"/>
              </p:ext>
            </p:extLst>
          </p:nvPr>
        </p:nvGraphicFramePr>
        <p:xfrm>
          <a:off x="336159" y="1907565"/>
          <a:ext cx="8670450" cy="1371620"/>
        </p:xfrm>
        <a:graphic>
          <a:graphicData uri="http://schemas.openxmlformats.org/drawingml/2006/table">
            <a:tbl>
              <a:tblPr>
                <a:noFill/>
                <a:tableStyleId>{FF856B4C-084B-43DD-A980-DDA5D411B098}</a:tableStyleId>
              </a:tblPr>
              <a:tblGrid>
                <a:gridCol w="1185050">
                  <a:extLst>
                    <a:ext uri="{9D8B030D-6E8A-4147-A177-3AD203B41FA5}">
                      <a16:colId xmlns:a16="http://schemas.microsoft.com/office/drawing/2014/main" val="20000"/>
                    </a:ext>
                  </a:extLst>
                </a:gridCol>
                <a:gridCol w="1540700">
                  <a:extLst>
                    <a:ext uri="{9D8B030D-6E8A-4147-A177-3AD203B41FA5}">
                      <a16:colId xmlns:a16="http://schemas.microsoft.com/office/drawing/2014/main" val="20001"/>
                    </a:ext>
                  </a:extLst>
                </a:gridCol>
                <a:gridCol w="1564400">
                  <a:extLst>
                    <a:ext uri="{9D8B030D-6E8A-4147-A177-3AD203B41FA5}">
                      <a16:colId xmlns:a16="http://schemas.microsoft.com/office/drawing/2014/main" val="20002"/>
                    </a:ext>
                  </a:extLst>
                </a:gridCol>
                <a:gridCol w="1799050">
                  <a:extLst>
                    <a:ext uri="{9D8B030D-6E8A-4147-A177-3AD203B41FA5}">
                      <a16:colId xmlns:a16="http://schemas.microsoft.com/office/drawing/2014/main" val="20003"/>
                    </a:ext>
                  </a:extLst>
                </a:gridCol>
                <a:gridCol w="1251525">
                  <a:extLst>
                    <a:ext uri="{9D8B030D-6E8A-4147-A177-3AD203B41FA5}">
                      <a16:colId xmlns:a16="http://schemas.microsoft.com/office/drawing/2014/main" val="20004"/>
                    </a:ext>
                  </a:extLst>
                </a:gridCol>
                <a:gridCol w="1329725">
                  <a:extLst>
                    <a:ext uri="{9D8B030D-6E8A-4147-A177-3AD203B41FA5}">
                      <a16:colId xmlns:a16="http://schemas.microsoft.com/office/drawing/2014/main" val="20005"/>
                    </a:ext>
                  </a:extLst>
                </a:gridCol>
              </a:tblGrid>
              <a:tr h="228600">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Product</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Range</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Accuracy</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Precision</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Latency</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Horizontal resolution</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71475">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Cloud Optical Depth</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l"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1 &lt; COD &lt; 8</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 20% (liquid)</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30% (ice)</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max of</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0.8 or 35%</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5min</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2km</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sp>
        <p:nvSpPr>
          <p:cNvPr id="7" name="Google Shape;767;p95"/>
          <p:cNvSpPr txBox="1"/>
          <p:nvPr/>
        </p:nvSpPr>
        <p:spPr>
          <a:xfrm>
            <a:off x="8022009" y="5822793"/>
            <a:ext cx="984600" cy="4002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dirty="0">
                <a:solidFill>
                  <a:schemeClr val="lt1"/>
                </a:solidFill>
                <a:latin typeface="Calibri"/>
                <a:ea typeface="Calibri"/>
                <a:cs typeface="Calibri"/>
                <a:sym typeface="Calibri"/>
              </a:rPr>
              <a:t>PASSED</a:t>
            </a:r>
            <a:endParaRPr dirty="0"/>
          </a:p>
        </p:txBody>
      </p:sp>
      <p:graphicFrame>
        <p:nvGraphicFramePr>
          <p:cNvPr id="8" name="Google Shape;811;p100"/>
          <p:cNvGraphicFramePr/>
          <p:nvPr>
            <p:extLst>
              <p:ext uri="{D42A27DB-BD31-4B8C-83A1-F6EECF244321}">
                <p14:modId xmlns:p14="http://schemas.microsoft.com/office/powerpoint/2010/main" val="1247744584"/>
              </p:ext>
            </p:extLst>
          </p:nvPr>
        </p:nvGraphicFramePr>
        <p:xfrm>
          <a:off x="336159" y="3936620"/>
          <a:ext cx="8670450" cy="1371620"/>
        </p:xfrm>
        <a:graphic>
          <a:graphicData uri="http://schemas.openxmlformats.org/drawingml/2006/table">
            <a:tbl>
              <a:tblPr>
                <a:noFill/>
                <a:tableStyleId>{FF856B4C-084B-43DD-A980-DDA5D411B098}</a:tableStyleId>
              </a:tblPr>
              <a:tblGrid>
                <a:gridCol w="1185050">
                  <a:extLst>
                    <a:ext uri="{9D8B030D-6E8A-4147-A177-3AD203B41FA5}">
                      <a16:colId xmlns:a16="http://schemas.microsoft.com/office/drawing/2014/main" val="20000"/>
                    </a:ext>
                  </a:extLst>
                </a:gridCol>
                <a:gridCol w="1540700">
                  <a:extLst>
                    <a:ext uri="{9D8B030D-6E8A-4147-A177-3AD203B41FA5}">
                      <a16:colId xmlns:a16="http://schemas.microsoft.com/office/drawing/2014/main" val="20001"/>
                    </a:ext>
                  </a:extLst>
                </a:gridCol>
                <a:gridCol w="1564400">
                  <a:extLst>
                    <a:ext uri="{9D8B030D-6E8A-4147-A177-3AD203B41FA5}">
                      <a16:colId xmlns:a16="http://schemas.microsoft.com/office/drawing/2014/main" val="20002"/>
                    </a:ext>
                  </a:extLst>
                </a:gridCol>
                <a:gridCol w="1799050">
                  <a:extLst>
                    <a:ext uri="{9D8B030D-6E8A-4147-A177-3AD203B41FA5}">
                      <a16:colId xmlns:a16="http://schemas.microsoft.com/office/drawing/2014/main" val="20003"/>
                    </a:ext>
                  </a:extLst>
                </a:gridCol>
                <a:gridCol w="1251525">
                  <a:extLst>
                    <a:ext uri="{9D8B030D-6E8A-4147-A177-3AD203B41FA5}">
                      <a16:colId xmlns:a16="http://schemas.microsoft.com/office/drawing/2014/main" val="20004"/>
                    </a:ext>
                  </a:extLst>
                </a:gridCol>
                <a:gridCol w="1329725">
                  <a:extLst>
                    <a:ext uri="{9D8B030D-6E8A-4147-A177-3AD203B41FA5}">
                      <a16:colId xmlns:a16="http://schemas.microsoft.com/office/drawing/2014/main" val="20005"/>
                    </a:ext>
                  </a:extLst>
                </a:gridCol>
              </a:tblGrid>
              <a:tr h="228600">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Product</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Range</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Accuracy</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Precision</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Latency</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Horizontal resolution</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71475">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Cloud Optical Depth</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l"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1 &lt; COD &lt; 8</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smtClean="0">
                          <a:solidFill>
                            <a:srgbClr val="000000"/>
                          </a:solidFill>
                          <a:latin typeface="Arial"/>
                          <a:ea typeface="Arial"/>
                          <a:cs typeface="Arial"/>
                          <a:sym typeface="Arial"/>
                        </a:rPr>
                        <a:t>Unknown (</a:t>
                      </a:r>
                      <a:r>
                        <a:rPr lang="en-US" sz="1400" b="0" i="0" u="none" strike="noStrike" cap="none" dirty="0">
                          <a:solidFill>
                            <a:srgbClr val="000000"/>
                          </a:solidFill>
                          <a:latin typeface="Arial"/>
                          <a:ea typeface="Arial"/>
                          <a:cs typeface="Arial"/>
                          <a:sym typeface="Arial"/>
                        </a:rPr>
                        <a:t>liquid)</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smtClean="0">
                          <a:solidFill>
                            <a:srgbClr val="008000"/>
                          </a:solidFill>
                          <a:latin typeface="Arial"/>
                          <a:ea typeface="Arial"/>
                          <a:cs typeface="Arial"/>
                          <a:sym typeface="Arial"/>
                        </a:rPr>
                        <a:t>4.2% </a:t>
                      </a:r>
                      <a:r>
                        <a:rPr lang="en-US" sz="1400" b="0" i="0" u="none" strike="noStrike" cap="none" dirty="0">
                          <a:solidFill>
                            <a:srgbClr val="000000"/>
                          </a:solidFill>
                          <a:latin typeface="Arial"/>
                          <a:ea typeface="Arial"/>
                          <a:cs typeface="Arial"/>
                          <a:sym typeface="Arial"/>
                        </a:rPr>
                        <a:t>(ice)</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max of</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smtClean="0">
                          <a:solidFill>
                            <a:srgbClr val="008000"/>
                          </a:solidFill>
                          <a:latin typeface="Arial"/>
                          <a:ea typeface="Arial"/>
                          <a:cs typeface="Arial"/>
                          <a:sym typeface="Arial"/>
                        </a:rPr>
                        <a:t>0.73</a:t>
                      </a:r>
                      <a:r>
                        <a:rPr lang="en-US" sz="1400" b="0" i="0" u="none" strike="noStrike" cap="none" dirty="0" smtClean="0">
                          <a:solidFill>
                            <a:srgbClr val="000000"/>
                          </a:solidFill>
                          <a:latin typeface="Arial"/>
                          <a:ea typeface="Arial"/>
                          <a:cs typeface="Arial"/>
                          <a:sym typeface="Arial"/>
                        </a:rPr>
                        <a:t> </a:t>
                      </a:r>
                      <a:r>
                        <a:rPr lang="en-US" sz="1400" b="0" i="0" u="none" strike="noStrike" cap="none" dirty="0">
                          <a:solidFill>
                            <a:srgbClr val="000000"/>
                          </a:solidFill>
                          <a:latin typeface="Arial"/>
                          <a:ea typeface="Arial"/>
                          <a:cs typeface="Arial"/>
                          <a:sym typeface="Arial"/>
                        </a:rPr>
                        <a:t>or </a:t>
                      </a:r>
                      <a:r>
                        <a:rPr lang="en-US" sz="1400" b="0" i="0" u="none" strike="noStrike" cap="none" dirty="0" smtClean="0">
                          <a:solidFill>
                            <a:srgbClr val="FFFF00"/>
                          </a:solidFill>
                          <a:latin typeface="Arial"/>
                          <a:ea typeface="Arial"/>
                          <a:cs typeface="Arial"/>
                          <a:sym typeface="Arial"/>
                        </a:rPr>
                        <a:t>37.9%</a:t>
                      </a:r>
                      <a:endParaRPr dirty="0">
                        <a:solidFill>
                          <a:srgbClr val="FFFF00"/>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5min</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2km</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sp>
        <p:nvSpPr>
          <p:cNvPr id="2" name="Rectangle 1"/>
          <p:cNvSpPr/>
          <p:nvPr/>
        </p:nvSpPr>
        <p:spPr>
          <a:xfrm>
            <a:off x="254467" y="1260355"/>
            <a:ext cx="2021428" cy="646331"/>
          </a:xfrm>
          <a:prstGeom prst="rect">
            <a:avLst/>
          </a:prstGeom>
        </p:spPr>
        <p:txBody>
          <a:bodyPr wrap="square">
            <a:spAutoFit/>
          </a:bodyPr>
          <a:lstStyle/>
          <a:p>
            <a:pPr lvl="0">
              <a:buClr>
                <a:schemeClr val="lt1"/>
              </a:buClr>
              <a:buSzPts val="600"/>
            </a:pPr>
            <a:r>
              <a:rPr lang="en-US" sz="1800" dirty="0"/>
              <a:t>May </a:t>
            </a:r>
            <a:r>
              <a:rPr lang="en-US" sz="1800" dirty="0" smtClean="0">
                <a:solidFill>
                  <a:srgbClr val="FFFFFF"/>
                </a:solidFill>
              </a:rPr>
              <a:t>Requirements</a:t>
            </a:r>
            <a:endParaRPr lang="en-US" sz="1800" dirty="0">
              <a:solidFill>
                <a:schemeClr val="lt1"/>
              </a:solidFill>
              <a:latin typeface="Calibri"/>
              <a:ea typeface="Calibri"/>
              <a:cs typeface="Calibri"/>
              <a:sym typeface="Calibri"/>
            </a:endParaRPr>
          </a:p>
        </p:txBody>
      </p:sp>
      <p:sp>
        <p:nvSpPr>
          <p:cNvPr id="9" name="Rectangle 8"/>
          <p:cNvSpPr/>
          <p:nvPr/>
        </p:nvSpPr>
        <p:spPr>
          <a:xfrm>
            <a:off x="254467" y="3582508"/>
            <a:ext cx="2021428" cy="369332"/>
          </a:xfrm>
          <a:prstGeom prst="rect">
            <a:avLst/>
          </a:prstGeom>
        </p:spPr>
        <p:txBody>
          <a:bodyPr wrap="square">
            <a:spAutoFit/>
          </a:bodyPr>
          <a:lstStyle/>
          <a:p>
            <a:pPr lvl="0">
              <a:buClr>
                <a:schemeClr val="lt1"/>
              </a:buClr>
              <a:buSzPts val="600"/>
            </a:pPr>
            <a:r>
              <a:rPr lang="en-US" sz="1800" dirty="0" smtClean="0">
                <a:solidFill>
                  <a:schemeClr val="bg1"/>
                </a:solidFill>
              </a:rPr>
              <a:t>Performance</a:t>
            </a:r>
            <a:endParaRPr lang="en-US" sz="1800" dirty="0">
              <a:solidFill>
                <a:schemeClr val="bg1"/>
              </a:solidFill>
              <a:latin typeface="Calibri"/>
              <a:ea typeface="Calibri"/>
              <a:cs typeface="Calibri"/>
              <a:sym typeface="Calibri"/>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dirty="0"/>
          </a:p>
        </p:txBody>
      </p:sp>
    </p:spTree>
    <p:extLst>
      <p:ext uri="{BB962C8B-B14F-4D97-AF65-F5344CB8AC3E}">
        <p14:creationId xmlns:p14="http://schemas.microsoft.com/office/powerpoint/2010/main" val="3061934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5"/>
          <p:cNvSpPr txBox="1">
            <a:spLocks noGrp="1"/>
          </p:cNvSpPr>
          <p:nvPr>
            <p:ph type="title"/>
          </p:nvPr>
        </p:nvSpPr>
        <p:spPr>
          <a:xfrm>
            <a:off x="457200" y="-187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800"/>
              <a:buFont typeface="Calibri"/>
              <a:buNone/>
            </a:pPr>
            <a:r>
              <a:rPr lang="en-US" sz="3200" b="0" i="0" u="none" strike="noStrike" cap="none" dirty="0">
                <a:solidFill>
                  <a:schemeClr val="accent6"/>
                </a:solidFill>
                <a:latin typeface="Calibri"/>
                <a:ea typeface="Calibri"/>
                <a:cs typeface="Calibri"/>
                <a:sym typeface="Calibri"/>
              </a:rPr>
              <a:t>CALIOP vs ABI Comparison Summary</a:t>
            </a:r>
            <a:endParaRPr dirty="0"/>
          </a:p>
        </p:txBody>
      </p:sp>
      <p:sp>
        <p:nvSpPr>
          <p:cNvPr id="765" name="Google Shape;765;p95"/>
          <p:cNvSpPr txBox="1">
            <a:spLocks noGrp="1"/>
          </p:cNvSpPr>
          <p:nvPr>
            <p:ph type="body" idx="1"/>
          </p:nvPr>
        </p:nvSpPr>
        <p:spPr>
          <a:xfrm>
            <a:off x="457200" y="1124262"/>
            <a:ext cx="8229600" cy="51282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COD comparisons are reasonable and either meet or are </a:t>
            </a:r>
            <a:r>
              <a:rPr lang="en-US" sz="2400" b="0" i="0" u="none" strike="noStrike" cap="none" dirty="0" smtClean="0">
                <a:solidFill>
                  <a:schemeClr val="lt1"/>
                </a:solidFill>
                <a:latin typeface="Calibri"/>
                <a:ea typeface="Calibri"/>
                <a:cs typeface="Calibri"/>
                <a:sym typeface="Calibri"/>
              </a:rPr>
              <a:t>very close </a:t>
            </a:r>
            <a:r>
              <a:rPr lang="en-US" sz="2400" b="0" i="0" u="none" strike="noStrike" cap="none" dirty="0">
                <a:solidFill>
                  <a:schemeClr val="lt1"/>
                </a:solidFill>
                <a:latin typeface="Calibri"/>
                <a:ea typeface="Calibri"/>
                <a:cs typeface="Calibri"/>
                <a:sym typeface="Calibri"/>
              </a:rPr>
              <a:t>to meeting F&amp;PS requirements.</a:t>
            </a:r>
            <a:endParaRPr sz="2400" b="0" i="0" u="none" strike="noStrike" cap="none" dirty="0">
              <a:solidFill>
                <a:schemeClr val="lt1"/>
              </a:solidFill>
              <a:latin typeface="Calibri"/>
              <a:ea typeface="Calibri"/>
              <a:cs typeface="Calibri"/>
              <a:sym typeface="Calibri"/>
            </a:endParaRPr>
          </a:p>
          <a:p>
            <a:pPr marL="457200" marR="0" lvl="0" indent="-228600" algn="l" rtl="0">
              <a:lnSpc>
                <a:spcPct val="100000"/>
              </a:lnSpc>
              <a:spcBef>
                <a:spcPts val="0"/>
              </a:spcBef>
              <a:spcAft>
                <a:spcPts val="0"/>
              </a:spcAft>
              <a:buClr>
                <a:schemeClr val="lt1"/>
              </a:buClr>
              <a:buSzPts val="2400"/>
              <a:buFont typeface="Arial"/>
              <a:buNone/>
            </a:pPr>
            <a:endParaRPr sz="2400" dirty="0"/>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CALIOP retrieval version is </a:t>
            </a:r>
            <a:r>
              <a:rPr lang="en-US" sz="2400" b="0" i="0" u="none" strike="noStrike" cap="none" dirty="0" smtClean="0">
                <a:solidFill>
                  <a:schemeClr val="lt1"/>
                </a:solidFill>
                <a:latin typeface="Calibri"/>
                <a:ea typeface="Calibri"/>
                <a:cs typeface="Calibri"/>
                <a:sym typeface="Calibri"/>
              </a:rPr>
              <a:t>3.4, as was used for JPSS and GOES-16 validation. Version 4.2 was expected to provide </a:t>
            </a:r>
            <a:r>
              <a:rPr lang="en-US" sz="2400" b="0" i="0" u="none" strike="noStrike" cap="none" dirty="0">
                <a:solidFill>
                  <a:schemeClr val="lt1"/>
                </a:solidFill>
                <a:latin typeface="Calibri"/>
                <a:ea typeface="Calibri"/>
                <a:cs typeface="Calibri"/>
                <a:sym typeface="Calibri"/>
              </a:rPr>
              <a:t>further </a:t>
            </a:r>
            <a:r>
              <a:rPr lang="en-US" sz="2400" b="0" i="0" u="none" strike="noStrike" cap="none" dirty="0" smtClean="0">
                <a:solidFill>
                  <a:schemeClr val="lt1"/>
                </a:solidFill>
                <a:latin typeface="Calibri"/>
                <a:ea typeface="Calibri"/>
                <a:cs typeface="Calibri"/>
                <a:sym typeface="Calibri"/>
              </a:rPr>
              <a:t>improvement for ice clouds, </a:t>
            </a:r>
            <a:r>
              <a:rPr lang="en-US" sz="2400" b="0" i="0" u="none" strike="noStrike" cap="none" dirty="0">
                <a:solidFill>
                  <a:schemeClr val="lt1"/>
                </a:solidFill>
                <a:latin typeface="Calibri"/>
                <a:ea typeface="Calibri"/>
                <a:cs typeface="Calibri"/>
                <a:sym typeface="Calibri"/>
              </a:rPr>
              <a:t>but </a:t>
            </a:r>
            <a:r>
              <a:rPr lang="en-US" sz="2400" b="0" i="0" u="none" strike="noStrike" cap="none" dirty="0" smtClean="0">
                <a:solidFill>
                  <a:schemeClr val="lt1"/>
                </a:solidFill>
                <a:latin typeface="Calibri"/>
                <a:ea typeface="Calibri"/>
                <a:cs typeface="Calibri"/>
                <a:sym typeface="Calibri"/>
              </a:rPr>
              <a:t>the CALIOP team has changed their </a:t>
            </a:r>
            <a:r>
              <a:rPr lang="en-US" sz="2400" dirty="0" smtClean="0"/>
              <a:t>derivation of ice cloud CPS, </a:t>
            </a:r>
            <a:r>
              <a:rPr lang="en-US" sz="2400" b="0" i="0" u="none" strike="noStrike" cap="none" dirty="0" smtClean="0">
                <a:solidFill>
                  <a:schemeClr val="lt1"/>
                </a:solidFill>
                <a:latin typeface="Calibri"/>
                <a:ea typeface="Calibri"/>
                <a:cs typeface="Calibri"/>
                <a:sym typeface="Calibri"/>
              </a:rPr>
              <a:t>which impacts IWP comparisons, so retaining 3.4 for consistency with other instruments.</a:t>
            </a:r>
            <a:endParaRPr sz="2400" b="0" i="0" u="none" strike="noStrike" cap="none" dirty="0">
              <a:solidFill>
                <a:schemeClr val="lt1"/>
              </a:solidFill>
              <a:latin typeface="Calibri"/>
              <a:ea typeface="Calibri"/>
              <a:cs typeface="Calibri"/>
              <a:sym typeface="Calibri"/>
            </a:endParaRPr>
          </a:p>
          <a:p>
            <a:pPr marL="457200" marR="0" lvl="0" indent="-381000" algn="l" rtl="0">
              <a:lnSpc>
                <a:spcPct val="100000"/>
              </a:lnSpc>
              <a:spcBef>
                <a:spcPts val="0"/>
              </a:spcBef>
              <a:spcAft>
                <a:spcPts val="0"/>
              </a:spcAft>
              <a:buClr>
                <a:schemeClr val="lt1"/>
              </a:buClr>
              <a:buSzPts val="2400"/>
              <a:buFont typeface="Arial"/>
              <a:buNone/>
            </a:pPr>
            <a:endParaRPr sz="2400" b="0" i="0" u="none" strike="noStrike" cap="none" dirty="0">
              <a:solidFill>
                <a:schemeClr val="lt1"/>
              </a:solidFill>
              <a:latin typeface="Calibri"/>
              <a:ea typeface="Calibri"/>
              <a:cs typeface="Calibri"/>
              <a:sym typeface="Calibri"/>
            </a:endParaRPr>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Will </a:t>
            </a:r>
            <a:r>
              <a:rPr lang="en-US" sz="2400" b="0" i="0" u="none" strike="noStrike" cap="none" dirty="0" smtClean="0">
                <a:solidFill>
                  <a:schemeClr val="lt1"/>
                </a:solidFill>
                <a:latin typeface="Calibri"/>
                <a:ea typeface="Calibri"/>
                <a:cs typeface="Calibri"/>
                <a:sym typeface="Calibri"/>
              </a:rPr>
              <a:t>continue to use additional </a:t>
            </a:r>
            <a:r>
              <a:rPr lang="en-US" sz="2400" b="0" i="0" u="none" strike="noStrike" cap="none" dirty="0">
                <a:solidFill>
                  <a:schemeClr val="lt1"/>
                </a:solidFill>
                <a:latin typeface="Calibri"/>
                <a:ea typeface="Calibri"/>
                <a:cs typeface="Calibri"/>
                <a:sym typeface="Calibri"/>
              </a:rPr>
              <a:t>techniques for filtering CALIOP and </a:t>
            </a:r>
            <a:r>
              <a:rPr lang="en-US" sz="2400" b="0" i="0" u="none" strike="noStrike" cap="none" dirty="0" smtClean="0">
                <a:solidFill>
                  <a:schemeClr val="lt1"/>
                </a:solidFill>
                <a:latin typeface="Calibri"/>
                <a:ea typeface="Calibri"/>
                <a:cs typeface="Calibri"/>
                <a:sym typeface="Calibri"/>
              </a:rPr>
              <a:t>NCOMP</a:t>
            </a:r>
            <a:r>
              <a:rPr lang="en-US" sz="2400" dirty="0" smtClean="0"/>
              <a:t>, using </a:t>
            </a:r>
            <a:r>
              <a:rPr lang="en-US" sz="2400" dirty="0"/>
              <a:t>only non-loop heat pipe </a:t>
            </a:r>
            <a:r>
              <a:rPr lang="en-US" sz="2400" dirty="0" smtClean="0"/>
              <a:t>hours, to meet specifications.</a:t>
            </a:r>
            <a:endParaRPr dirty="0"/>
          </a:p>
        </p:txBody>
      </p:sp>
      <p:sp>
        <p:nvSpPr>
          <p:cNvPr id="767" name="Google Shape;767;p95"/>
          <p:cNvSpPr txBox="1"/>
          <p:nvPr/>
        </p:nvSpPr>
        <p:spPr>
          <a:xfrm>
            <a:off x="7447223" y="5849865"/>
            <a:ext cx="984600" cy="4002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dirty="0">
                <a:solidFill>
                  <a:schemeClr val="lt1"/>
                </a:solidFill>
                <a:latin typeface="Calibri"/>
                <a:ea typeface="Calibri"/>
                <a:cs typeface="Calibri"/>
                <a:sym typeface="Calibri"/>
              </a:rPr>
              <a:t>PASSED</a:t>
            </a:r>
            <a:endParaRPr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96"/>
          <p:cNvSpPr txBox="1">
            <a:spLocks noGrp="1"/>
          </p:cNvSpPr>
          <p:nvPr>
            <p:ph type="title"/>
          </p:nvPr>
        </p:nvSpPr>
        <p:spPr>
          <a:xfrm>
            <a:off x="722312" y="5064368"/>
            <a:ext cx="7772400" cy="70453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000"/>
              <a:buFont typeface="Calibri"/>
              <a:buNone/>
            </a:pPr>
            <a:r>
              <a:rPr lang="en-US" sz="4000" b="1" i="0" u="none" strike="noStrike" cap="none" dirty="0">
                <a:solidFill>
                  <a:schemeClr val="lt1"/>
                </a:solidFill>
                <a:latin typeface="Calibri"/>
                <a:ea typeface="Calibri"/>
                <a:cs typeface="Calibri"/>
                <a:sym typeface="Calibri"/>
              </a:rPr>
              <a:t>Comparison to AMSR-2 LWP</a:t>
            </a:r>
            <a:endParaRPr dirty="0"/>
          </a:p>
        </p:txBody>
      </p:sp>
      <p:sp>
        <p:nvSpPr>
          <p:cNvPr id="4" name="TextBox 3"/>
          <p:cNvSpPr txBox="1"/>
          <p:nvPr/>
        </p:nvSpPr>
        <p:spPr>
          <a:xfrm>
            <a:off x="722312" y="5743669"/>
            <a:ext cx="6646984" cy="307777"/>
          </a:xfrm>
          <a:prstGeom prst="rect">
            <a:avLst/>
          </a:prstGeom>
          <a:noFill/>
        </p:spPr>
        <p:txBody>
          <a:bodyPr wrap="square" rtlCol="0">
            <a:spAutoFit/>
          </a:bodyPr>
          <a:lstStyle/>
          <a:p>
            <a:r>
              <a:rPr lang="en-US" dirty="0" smtClean="0">
                <a:solidFill>
                  <a:schemeClr val="bg1"/>
                </a:solidFill>
                <a:latin typeface="Calibri" panose="020F0502020204030204" pitchFamily="34" charset="0"/>
                <a:cs typeface="Calibri" panose="020F0502020204030204" pitchFamily="34" charset="0"/>
              </a:rPr>
              <a:t>Note: This section updated to support the revisit.</a:t>
            </a:r>
            <a:endParaRPr lang="en-US" dirty="0">
              <a:solidFill>
                <a:schemeClr val="bg1"/>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9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dirty="0">
                <a:solidFill>
                  <a:schemeClr val="accent6"/>
                </a:solidFill>
                <a:latin typeface="Calibri"/>
                <a:ea typeface="Calibri"/>
                <a:cs typeface="Calibri"/>
                <a:sym typeface="Calibri"/>
              </a:rPr>
              <a:t>AMSR-2 vs ABI Comparison Description:</a:t>
            </a:r>
            <a:br>
              <a:rPr lang="en-US" sz="2800" b="0" i="0" u="none" strike="noStrike" cap="none" dirty="0">
                <a:solidFill>
                  <a:schemeClr val="accent6"/>
                </a:solidFill>
                <a:latin typeface="Calibri"/>
                <a:ea typeface="Calibri"/>
                <a:cs typeface="Calibri"/>
                <a:sym typeface="Calibri"/>
              </a:rPr>
            </a:br>
            <a:r>
              <a:rPr lang="en-US" sz="2800" b="0" i="0" u="none" strike="noStrike" cap="none" dirty="0">
                <a:solidFill>
                  <a:schemeClr val="accent6"/>
                </a:solidFill>
                <a:latin typeface="Calibri"/>
                <a:ea typeface="Calibri"/>
                <a:cs typeface="Calibri"/>
                <a:sym typeface="Calibri"/>
              </a:rPr>
              <a:t>LWP</a:t>
            </a:r>
            <a:endParaRPr dirty="0"/>
          </a:p>
        </p:txBody>
      </p:sp>
      <p:sp>
        <p:nvSpPr>
          <p:cNvPr id="781" name="Google Shape;781;p97"/>
          <p:cNvSpPr txBox="1">
            <a:spLocks noGrp="1"/>
          </p:cNvSpPr>
          <p:nvPr>
            <p:ph type="body" idx="1"/>
          </p:nvPr>
        </p:nvSpPr>
        <p:spPr>
          <a:xfrm>
            <a:off x="247550" y="1096950"/>
            <a:ext cx="4680900" cy="5535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AMSR-2 retrieves </a:t>
            </a:r>
            <a:r>
              <a:rPr lang="en-US" sz="1800" b="0" i="0" u="none" strike="noStrike" cap="none" dirty="0" smtClean="0">
                <a:solidFill>
                  <a:srgbClr val="FFFFFF"/>
                </a:solidFill>
                <a:latin typeface="Calibri"/>
                <a:ea typeface="Calibri"/>
                <a:cs typeface="Calibri"/>
                <a:sym typeface="Calibri"/>
              </a:rPr>
              <a:t>LWP, which is </a:t>
            </a:r>
            <a:r>
              <a:rPr lang="en-US" sz="1800" b="0" i="0" u="none" strike="noStrike" cap="none" dirty="0">
                <a:solidFill>
                  <a:srgbClr val="FFFFFF"/>
                </a:solidFill>
                <a:latin typeface="Calibri"/>
                <a:ea typeface="Calibri"/>
                <a:cs typeface="Calibri"/>
                <a:sym typeface="Calibri"/>
              </a:rPr>
              <a:t>a Future Capabilities product and is not under review.</a:t>
            </a:r>
            <a:endParaRPr dirty="0"/>
          </a:p>
          <a:p>
            <a:pPr marL="0" marR="0" lvl="0" indent="0" algn="l" rtl="0">
              <a:lnSpc>
                <a:spcPct val="100000"/>
              </a:lnSpc>
              <a:spcBef>
                <a:spcPts val="0"/>
              </a:spcBef>
              <a:spcAft>
                <a:spcPts val="0"/>
              </a:spcAft>
              <a:buClr>
                <a:schemeClr val="lt1"/>
              </a:buClr>
              <a:buSzPts val="300"/>
              <a:buFont typeface="Arial"/>
              <a:buNone/>
            </a:pPr>
            <a:endParaRPr sz="12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However, LWP is directly related to COD and CPS. Examining LWP can give an indirect comparison that indicates the quality of NCOMP CPS and COD.</a:t>
            </a:r>
            <a:endParaRPr dirty="0"/>
          </a:p>
          <a:p>
            <a:pPr marL="457200" marR="0" lvl="0" indent="-342900" algn="l" rtl="0">
              <a:lnSpc>
                <a:spcPct val="100000"/>
              </a:lnSpc>
              <a:spcBef>
                <a:spcPts val="0"/>
              </a:spcBef>
              <a:spcAft>
                <a:spcPts val="0"/>
              </a:spcAft>
              <a:buClr>
                <a:srgbClr val="FFFFFF"/>
              </a:buClr>
              <a:buSzPts val="1200"/>
              <a:buFont typeface="Arial"/>
              <a:buNone/>
            </a:pPr>
            <a:endParaRPr sz="12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Same dataset as CALIOP comparisons, but water cloud segments.</a:t>
            </a:r>
            <a:endParaRPr dirty="0"/>
          </a:p>
          <a:p>
            <a:pPr marL="114300" marR="0" lvl="0" indent="0" algn="l" rtl="0">
              <a:lnSpc>
                <a:spcPct val="100000"/>
              </a:lnSpc>
              <a:spcBef>
                <a:spcPts val="0"/>
              </a:spcBef>
              <a:spcAft>
                <a:spcPts val="0"/>
              </a:spcAft>
              <a:buClr>
                <a:srgbClr val="FFFFFF"/>
              </a:buClr>
              <a:buSzPts val="300"/>
              <a:buFont typeface="Arial"/>
              <a:buNone/>
            </a:pPr>
            <a:endParaRPr sz="12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Filters applied to GOES-1</a:t>
            </a:r>
            <a:r>
              <a:rPr lang="en-US" sz="1800" dirty="0">
                <a:solidFill>
                  <a:srgbClr val="FFFFFF"/>
                </a:solidFill>
              </a:rPr>
              <a:t>7</a:t>
            </a:r>
            <a:r>
              <a:rPr lang="en-US" sz="1800" b="0" i="0" u="none" strike="noStrike" cap="none" dirty="0">
                <a:solidFill>
                  <a:srgbClr val="FFFFFF"/>
                </a:solidFill>
                <a:latin typeface="Calibri"/>
                <a:ea typeface="Calibri"/>
                <a:cs typeface="Calibri"/>
                <a:sym typeface="Calibri"/>
              </a:rPr>
              <a:t>:</a:t>
            </a:r>
            <a:endParaRPr dirty="0"/>
          </a:p>
          <a:p>
            <a:pPr marL="914400" marR="0" lvl="1"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Scan time difference ± 1</a:t>
            </a:r>
            <a:r>
              <a:rPr lang="en-US" sz="1800" dirty="0">
                <a:solidFill>
                  <a:srgbClr val="FFFFFF"/>
                </a:solidFill>
              </a:rPr>
              <a:t>0</a:t>
            </a:r>
            <a:r>
              <a:rPr lang="en-US" sz="1800" b="0" i="0" u="none" strike="noStrike" cap="none" dirty="0">
                <a:solidFill>
                  <a:srgbClr val="FFFFFF"/>
                </a:solidFill>
                <a:latin typeface="Calibri"/>
                <a:ea typeface="Calibri"/>
                <a:cs typeface="Calibri"/>
                <a:sym typeface="Calibri"/>
              </a:rPr>
              <a:t> minutes</a:t>
            </a:r>
            <a:endParaRPr dirty="0"/>
          </a:p>
          <a:p>
            <a:pPr marL="914400" marR="0" lvl="1"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NCOMP COD &lt; 8</a:t>
            </a:r>
            <a:endParaRPr dirty="0"/>
          </a:p>
          <a:p>
            <a:pPr marL="914400" marR="0" lvl="1"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G1</a:t>
            </a:r>
            <a:r>
              <a:rPr lang="en-US" sz="1800" dirty="0">
                <a:solidFill>
                  <a:srgbClr val="FFFFFF"/>
                </a:solidFill>
              </a:rPr>
              <a:t>7</a:t>
            </a:r>
            <a:r>
              <a:rPr lang="en-US" sz="1800" b="0" i="0" u="none" strike="noStrike" cap="none" dirty="0">
                <a:solidFill>
                  <a:srgbClr val="FFFFFF"/>
                </a:solidFill>
                <a:latin typeface="Calibri"/>
                <a:ea typeface="Calibri"/>
                <a:cs typeface="Calibri"/>
                <a:sym typeface="Calibri"/>
              </a:rPr>
              <a:t> water cloud fraction = 1.0 within AMSR footprint</a:t>
            </a:r>
            <a:endParaRPr dirty="0"/>
          </a:p>
          <a:p>
            <a:pPr marL="0" marR="0" lvl="0" indent="0" algn="l" rtl="0">
              <a:lnSpc>
                <a:spcPct val="100000"/>
              </a:lnSpc>
              <a:spcBef>
                <a:spcPts val="0"/>
              </a:spcBef>
              <a:spcAft>
                <a:spcPts val="0"/>
              </a:spcAft>
              <a:buClr>
                <a:schemeClr val="lt1"/>
              </a:buClr>
              <a:buSzPts val="300"/>
              <a:buFont typeface="Arial"/>
              <a:buNone/>
            </a:pPr>
            <a:endParaRPr sz="12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Filters applied to AMSR-2</a:t>
            </a:r>
            <a:endParaRPr dirty="0"/>
          </a:p>
          <a:p>
            <a:pPr marL="914400" marR="0" lvl="1"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~50N to ~50S</a:t>
            </a:r>
            <a:endParaRPr dirty="0"/>
          </a:p>
          <a:p>
            <a:pPr marL="914400" marR="0" lvl="1"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chemeClr val="lt1"/>
                </a:solidFill>
                <a:latin typeface="Calibri"/>
                <a:ea typeface="Calibri"/>
                <a:cs typeface="Calibri"/>
                <a:sym typeface="Calibri"/>
              </a:rPr>
              <a:t>Non-opaque ice clouds (from CALIOP)</a:t>
            </a:r>
            <a:endParaRPr dirty="0"/>
          </a:p>
        </p:txBody>
      </p:sp>
      <p:pic>
        <p:nvPicPr>
          <p:cNvPr id="783" name="Google Shape;783;p97" descr="Screen Shot 2017-06-05 at 11.56.43.png"/>
          <p:cNvPicPr preferRelativeResize="0"/>
          <p:nvPr/>
        </p:nvPicPr>
        <p:blipFill rotWithShape="1">
          <a:blip r:embed="rId3">
            <a:alphaModFix/>
          </a:blip>
          <a:srcRect/>
          <a:stretch/>
        </p:blipFill>
        <p:spPr>
          <a:xfrm>
            <a:off x="5693891" y="2390473"/>
            <a:ext cx="3183299" cy="1371600"/>
          </a:xfrm>
          <a:prstGeom prst="rect">
            <a:avLst/>
          </a:prstGeom>
          <a:noFill/>
          <a:ln>
            <a:noFill/>
          </a:ln>
        </p:spPr>
      </p:pic>
      <p:sp>
        <p:nvSpPr>
          <p:cNvPr id="784" name="Google Shape;784;p97"/>
          <p:cNvSpPr txBox="1"/>
          <p:nvPr/>
        </p:nvSpPr>
        <p:spPr>
          <a:xfrm>
            <a:off x="7192972" y="3564673"/>
            <a:ext cx="1754100" cy="197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FFFFFF"/>
              </a:buClr>
              <a:buSzPts val="150"/>
              <a:buFont typeface="Arial"/>
              <a:buNone/>
            </a:pPr>
            <a:r>
              <a:rPr lang="en-US" sz="600" b="0" i="0" u="none" strike="noStrike" cap="none" dirty="0">
                <a:solidFill>
                  <a:srgbClr val="FFFFFF"/>
                </a:solidFill>
                <a:latin typeface="Arial"/>
                <a:ea typeface="Arial"/>
                <a:cs typeface="Arial"/>
                <a:sym typeface="Arial"/>
              </a:rPr>
              <a:t>https://lance.nsstc.nasa.gov/products.html</a:t>
            </a:r>
            <a:endParaRPr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9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dirty="0">
                <a:solidFill>
                  <a:schemeClr val="accent6"/>
                </a:solidFill>
                <a:latin typeface="Calibri"/>
                <a:ea typeface="Calibri"/>
                <a:cs typeface="Calibri"/>
                <a:sym typeface="Calibri"/>
              </a:rPr>
              <a:t>AMSR-2 vs ABI Comparison Description:</a:t>
            </a:r>
            <a:br>
              <a:rPr lang="en-US" sz="2800" b="0" i="0" u="none" strike="noStrike" cap="none" dirty="0">
                <a:solidFill>
                  <a:schemeClr val="accent6"/>
                </a:solidFill>
                <a:latin typeface="Calibri"/>
                <a:ea typeface="Calibri"/>
                <a:cs typeface="Calibri"/>
                <a:sym typeface="Calibri"/>
              </a:rPr>
            </a:br>
            <a:r>
              <a:rPr lang="en-US" sz="2800" b="0" i="0" u="none" strike="noStrike" cap="none" dirty="0">
                <a:solidFill>
                  <a:schemeClr val="accent6"/>
                </a:solidFill>
                <a:latin typeface="Calibri"/>
                <a:ea typeface="Calibri"/>
                <a:cs typeface="Calibri"/>
                <a:sym typeface="Calibri"/>
              </a:rPr>
              <a:t>LWP</a:t>
            </a:r>
            <a:endParaRPr dirty="0"/>
          </a:p>
        </p:txBody>
      </p:sp>
      <p:sp>
        <p:nvSpPr>
          <p:cNvPr id="791" name="Google Shape;791;p98"/>
          <p:cNvSpPr txBox="1">
            <a:spLocks noGrp="1"/>
          </p:cNvSpPr>
          <p:nvPr>
            <p:ph type="body" idx="1"/>
          </p:nvPr>
        </p:nvSpPr>
        <p:spPr>
          <a:xfrm>
            <a:off x="4212750" y="1086716"/>
            <a:ext cx="4680900" cy="2835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dirty="0" smtClean="0">
                <a:solidFill>
                  <a:srgbClr val="FFFFFF"/>
                </a:solidFill>
              </a:rPr>
              <a:t>Filtered </a:t>
            </a:r>
            <a:r>
              <a:rPr lang="en-US" sz="1800" dirty="0" smtClean="0">
                <a:solidFill>
                  <a:srgbClr val="FFFFFF"/>
                </a:solidFill>
              </a:rPr>
              <a:t>out AMSR precipitating clouds</a:t>
            </a:r>
          </a:p>
          <a:p>
            <a:pPr marL="457200" marR="0" lvl="0" indent="-342900" algn="l" rtl="0">
              <a:lnSpc>
                <a:spcPct val="100000"/>
              </a:lnSpc>
              <a:spcBef>
                <a:spcPts val="0"/>
              </a:spcBef>
              <a:spcAft>
                <a:spcPts val="0"/>
              </a:spcAft>
              <a:buClr>
                <a:srgbClr val="FFFFFF"/>
              </a:buClr>
              <a:buSzPts val="1800"/>
              <a:buFont typeface="Arial"/>
              <a:buChar char="•"/>
            </a:pPr>
            <a:endParaRPr lang="en-US" sz="1800" dirty="0">
              <a:solidFill>
                <a:srgbClr val="FFFFFF"/>
              </a:solidFill>
            </a:endParaRPr>
          </a:p>
          <a:p>
            <a:pPr marL="457200" marR="0" lvl="0" indent="-342900" algn="l" rtl="0">
              <a:lnSpc>
                <a:spcPct val="100000"/>
              </a:lnSpc>
              <a:spcBef>
                <a:spcPts val="0"/>
              </a:spcBef>
              <a:spcAft>
                <a:spcPts val="0"/>
              </a:spcAft>
              <a:buClr>
                <a:srgbClr val="FFFFFF"/>
              </a:buClr>
              <a:buSzPts val="1800"/>
              <a:buFont typeface="Arial"/>
              <a:buChar char="•"/>
            </a:pPr>
            <a:r>
              <a:rPr lang="en-US" sz="1800" dirty="0" smtClean="0">
                <a:solidFill>
                  <a:srgbClr val="FFFFFF"/>
                </a:solidFill>
              </a:rPr>
              <a:t>Included clear AMSR pixels that have LWP retrievals </a:t>
            </a:r>
            <a:r>
              <a:rPr lang="mr-IN" sz="1800" dirty="0" smtClean="0">
                <a:solidFill>
                  <a:srgbClr val="FFFFFF"/>
                </a:solidFill>
              </a:rPr>
              <a:t>–</a:t>
            </a:r>
            <a:r>
              <a:rPr lang="en-US" sz="1800" dirty="0" smtClean="0">
                <a:solidFill>
                  <a:srgbClr val="FFFFFF"/>
                </a:solidFill>
              </a:rPr>
              <a:t> this allows more low COD pixels into the comparison with NCOMP’s relatively low COD range.</a:t>
            </a:r>
          </a:p>
          <a:p>
            <a:pPr marL="457200" marR="0" lvl="0" indent="-342900" algn="l" rtl="0">
              <a:lnSpc>
                <a:spcPct val="100000"/>
              </a:lnSpc>
              <a:spcBef>
                <a:spcPts val="0"/>
              </a:spcBef>
              <a:spcAft>
                <a:spcPts val="0"/>
              </a:spcAft>
              <a:buClr>
                <a:srgbClr val="FFFFFF"/>
              </a:buClr>
              <a:buSzPts val="1800"/>
              <a:buFont typeface="Arial"/>
              <a:buChar char="•"/>
            </a:pPr>
            <a:endParaRPr lang="en-US" sz="1800" dirty="0" smtClean="0">
              <a:solidFill>
                <a:srgbClr val="FFFFFF"/>
              </a:solidFill>
            </a:endParaRPr>
          </a:p>
          <a:p>
            <a:pPr lvl="0" indent="-342900">
              <a:spcBef>
                <a:spcPts val="0"/>
              </a:spcBef>
              <a:buClr>
                <a:srgbClr val="FFFFFF"/>
              </a:buClr>
              <a:buSzPts val="1800"/>
            </a:pPr>
            <a:r>
              <a:rPr lang="en-US" sz="1800" dirty="0">
                <a:solidFill>
                  <a:srgbClr val="FFFFFF"/>
                </a:solidFill>
              </a:rPr>
              <a:t>Comparison shows LWP accuracy is met </a:t>
            </a:r>
            <a:r>
              <a:rPr lang="en-US" sz="1800" dirty="0" smtClean="0">
                <a:solidFill>
                  <a:srgbClr val="FFFFFF"/>
                </a:solidFill>
              </a:rPr>
              <a:t>or </a:t>
            </a:r>
            <a:r>
              <a:rPr lang="en-US" sz="1800" dirty="0">
                <a:solidFill>
                  <a:srgbClr val="FFFFFF"/>
                </a:solidFill>
              </a:rPr>
              <a:t>almost meets F&amp;PS requirements</a:t>
            </a:r>
          </a:p>
          <a:p>
            <a:pPr lvl="0" indent="-342900">
              <a:spcBef>
                <a:spcPts val="0"/>
              </a:spcBef>
              <a:buClr>
                <a:srgbClr val="FFFFFF"/>
              </a:buClr>
              <a:buSzPts val="1800"/>
            </a:pPr>
            <a:endParaRPr lang="en-US" sz="1800" dirty="0">
              <a:solidFill>
                <a:srgbClr val="FFFFFF"/>
              </a:solidFill>
            </a:endParaRPr>
          </a:p>
          <a:p>
            <a:pPr lvl="0" indent="-342900">
              <a:spcBef>
                <a:spcPts val="0"/>
              </a:spcBef>
              <a:buClr>
                <a:srgbClr val="FFFFFF"/>
              </a:buClr>
              <a:buSzPts val="1800"/>
            </a:pPr>
            <a:r>
              <a:rPr lang="en-US" sz="1800" dirty="0" smtClean="0">
                <a:solidFill>
                  <a:srgbClr val="FFFFFF"/>
                </a:solidFill>
              </a:rPr>
              <a:t>Precision </a:t>
            </a:r>
            <a:r>
              <a:rPr lang="en-US" sz="1800" dirty="0">
                <a:solidFill>
                  <a:srgbClr val="FFFFFF"/>
                </a:solidFill>
              </a:rPr>
              <a:t>is not met. </a:t>
            </a:r>
            <a:r>
              <a:rPr lang="en-US" sz="1800" dirty="0" smtClean="0">
                <a:solidFill>
                  <a:srgbClr val="FFFFFF"/>
                </a:solidFill>
              </a:rPr>
              <a:t>A low </a:t>
            </a:r>
            <a:r>
              <a:rPr lang="en-US" sz="1800" dirty="0">
                <a:solidFill>
                  <a:srgbClr val="FFFFFF"/>
                </a:solidFill>
              </a:rPr>
              <a:t>bias compared to AMSR, which is expected due to it being a microwave instrument</a:t>
            </a:r>
            <a:r>
              <a:rPr lang="en-US" sz="1800" dirty="0" smtClean="0">
                <a:solidFill>
                  <a:srgbClr val="FFFFFF"/>
                </a:solidFill>
              </a:rPr>
              <a:t>.</a:t>
            </a:r>
          </a:p>
          <a:p>
            <a:pPr marL="457200" marR="0" lvl="0" indent="-342900" algn="l" rtl="0">
              <a:lnSpc>
                <a:spcPct val="100000"/>
              </a:lnSpc>
              <a:spcBef>
                <a:spcPts val="0"/>
              </a:spcBef>
              <a:spcAft>
                <a:spcPts val="0"/>
              </a:spcAft>
              <a:buClr>
                <a:srgbClr val="FFFFFF"/>
              </a:buClr>
              <a:buSzPts val="1800"/>
              <a:buFont typeface="Arial"/>
              <a:buChar char="•"/>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dirty="0" smtClean="0">
                <a:solidFill>
                  <a:srgbClr val="FFFFFF"/>
                </a:solidFill>
              </a:rPr>
              <a:t>Need further filtering, analogous to COD filtering process.</a:t>
            </a:r>
          </a:p>
          <a:p>
            <a:pPr marL="114300" marR="0" lvl="0" indent="0" algn="l" rtl="0">
              <a:lnSpc>
                <a:spcPct val="100000"/>
              </a:lnSpc>
              <a:spcBef>
                <a:spcPts val="0"/>
              </a:spcBef>
              <a:spcAft>
                <a:spcPts val="0"/>
              </a:spcAft>
              <a:buClr>
                <a:srgbClr val="FFFFFF"/>
              </a:buClr>
              <a:buSzPts val="1800"/>
              <a:buNone/>
            </a:pPr>
            <a:endParaRPr sz="1800" dirty="0">
              <a:solidFill>
                <a:srgbClr val="FFFFFF"/>
              </a:solidFill>
            </a:endParaRPr>
          </a:p>
          <a:p>
            <a:pPr marL="609600" marR="0" lvl="0" indent="0" algn="l" rtl="0">
              <a:lnSpc>
                <a:spcPct val="100000"/>
              </a:lnSpc>
              <a:spcBef>
                <a:spcPts val="0"/>
              </a:spcBef>
              <a:spcAft>
                <a:spcPts val="0"/>
              </a:spcAft>
              <a:buNone/>
            </a:pPr>
            <a:r>
              <a:rPr lang="en-US" sz="1800" dirty="0">
                <a:solidFill>
                  <a:srgbClr val="FFFFFF"/>
                </a:solidFill>
              </a:rPr>
              <a:t>    </a:t>
            </a:r>
            <a:r>
              <a:rPr lang="en-US" sz="1800" b="0" i="0" u="none" strike="noStrike" cap="none" dirty="0">
                <a:solidFill>
                  <a:srgbClr val="FFFFFF"/>
                </a:solidFill>
                <a:latin typeface="Calibri"/>
                <a:ea typeface="Calibri"/>
                <a:cs typeface="Calibri"/>
                <a:sym typeface="Calibri"/>
              </a:rPr>
              <a:t>Accuracy: </a:t>
            </a:r>
            <a:r>
              <a:rPr lang="en-US" sz="1800" b="0" i="0" u="none" strike="noStrike" cap="none" dirty="0">
                <a:solidFill>
                  <a:srgbClr val="00B050"/>
                </a:solidFill>
                <a:latin typeface="Calibri"/>
                <a:ea typeface="Calibri"/>
                <a:cs typeface="Calibri"/>
                <a:sym typeface="Calibri"/>
              </a:rPr>
              <a:t>25 </a:t>
            </a:r>
            <a:r>
              <a:rPr lang="en-US" sz="1800" b="0" i="0" u="none" strike="noStrike" cap="none" dirty="0" smtClean="0">
                <a:solidFill>
                  <a:srgbClr val="00B050"/>
                </a:solidFill>
                <a:latin typeface="Calibri"/>
                <a:ea typeface="Calibri"/>
                <a:cs typeface="Calibri"/>
                <a:sym typeface="Calibri"/>
              </a:rPr>
              <a:t>gm</a:t>
            </a:r>
            <a:r>
              <a:rPr lang="en-US" sz="1800" b="0" i="0" u="none" strike="noStrike" cap="none" baseline="30000" dirty="0" smtClean="0">
                <a:solidFill>
                  <a:srgbClr val="00B050"/>
                </a:solidFill>
                <a:latin typeface="Calibri"/>
                <a:ea typeface="Calibri"/>
                <a:cs typeface="Calibri"/>
                <a:sym typeface="Calibri"/>
              </a:rPr>
              <a:t>-2</a:t>
            </a:r>
            <a:r>
              <a:rPr lang="en-US" sz="1800" b="0" i="0" u="none" strike="noStrike" cap="none" dirty="0" smtClean="0">
                <a:solidFill>
                  <a:srgbClr val="00B050"/>
                </a:solidFill>
                <a:latin typeface="Calibri"/>
                <a:ea typeface="Calibri"/>
                <a:cs typeface="Calibri"/>
                <a:sym typeface="Calibri"/>
              </a:rPr>
              <a:t> </a:t>
            </a:r>
            <a:r>
              <a:rPr lang="en-US" sz="1800" b="0" i="0" u="none" strike="noStrike" cap="none" dirty="0">
                <a:solidFill>
                  <a:srgbClr val="FFFFFF"/>
                </a:solidFill>
                <a:latin typeface="Calibri"/>
                <a:ea typeface="Calibri"/>
                <a:cs typeface="Calibri"/>
                <a:sym typeface="Calibri"/>
              </a:rPr>
              <a:t>or </a:t>
            </a:r>
            <a:r>
              <a:rPr lang="en-US" sz="1800" b="0" i="0" u="none" strike="noStrike" cap="none" dirty="0">
                <a:solidFill>
                  <a:srgbClr val="FFFF00"/>
                </a:solidFill>
                <a:latin typeface="Calibri"/>
                <a:ea typeface="Calibri"/>
                <a:cs typeface="Calibri"/>
                <a:sym typeface="Calibri"/>
              </a:rPr>
              <a:t>15%</a:t>
            </a:r>
            <a:r>
              <a:rPr lang="en-US" sz="1800" b="0" i="0" u="none" strike="noStrike" cap="none" dirty="0">
                <a:solidFill>
                  <a:srgbClr val="FFFFFF"/>
                </a:solidFill>
                <a:latin typeface="Calibri"/>
                <a:ea typeface="Calibri"/>
                <a:cs typeface="Calibri"/>
                <a:sym typeface="Calibri"/>
              </a:rPr>
              <a:t> </a:t>
            </a:r>
            <a:endParaRPr dirty="0"/>
          </a:p>
          <a:p>
            <a:pPr marL="796925" marR="0" lvl="0" indent="-9525" algn="l" rtl="0">
              <a:lnSpc>
                <a:spcPct val="100000"/>
              </a:lnSpc>
              <a:spcBef>
                <a:spcPts val="0"/>
              </a:spcBef>
              <a:spcAft>
                <a:spcPts val="0"/>
              </a:spcAft>
              <a:buClr>
                <a:srgbClr val="FFFFFF"/>
              </a:buClr>
              <a:buSzPts val="450"/>
              <a:buFont typeface="Arial"/>
              <a:buNone/>
            </a:pPr>
            <a:r>
              <a:rPr lang="en-US" sz="1800" b="0" i="0" u="none" strike="noStrike" cap="none" dirty="0">
                <a:solidFill>
                  <a:srgbClr val="FFFFFF"/>
                </a:solidFill>
                <a:latin typeface="Calibri"/>
                <a:ea typeface="Calibri"/>
                <a:cs typeface="Calibri"/>
                <a:sym typeface="Calibri"/>
              </a:rPr>
              <a:t>Precision: </a:t>
            </a:r>
            <a:r>
              <a:rPr lang="en-US" sz="1800" b="0" i="0" u="none" strike="noStrike" cap="none" dirty="0">
                <a:solidFill>
                  <a:srgbClr val="FF0000"/>
                </a:solidFill>
                <a:latin typeface="Calibri"/>
                <a:ea typeface="Calibri"/>
                <a:cs typeface="Calibri"/>
                <a:sym typeface="Calibri"/>
              </a:rPr>
              <a:t>25 </a:t>
            </a:r>
            <a:r>
              <a:rPr lang="en-US" sz="1800" b="0" i="0" u="none" strike="noStrike" cap="none" dirty="0" smtClean="0">
                <a:solidFill>
                  <a:srgbClr val="FF0000"/>
                </a:solidFill>
                <a:latin typeface="Calibri"/>
                <a:ea typeface="Calibri"/>
                <a:cs typeface="Calibri"/>
                <a:sym typeface="Calibri"/>
              </a:rPr>
              <a:t>gm</a:t>
            </a:r>
            <a:r>
              <a:rPr lang="en-US" sz="1800" b="0" i="0" u="none" strike="noStrike" cap="none" baseline="30000" dirty="0" smtClean="0">
                <a:solidFill>
                  <a:srgbClr val="FF0000"/>
                </a:solidFill>
                <a:latin typeface="Calibri"/>
                <a:ea typeface="Calibri"/>
                <a:cs typeface="Calibri"/>
                <a:sym typeface="Calibri"/>
              </a:rPr>
              <a:t>-2</a:t>
            </a:r>
            <a:r>
              <a:rPr lang="en-US" sz="1800" b="0" i="0" u="none" strike="noStrike" cap="none" dirty="0" smtClean="0">
                <a:solidFill>
                  <a:srgbClr val="FFFFFF"/>
                </a:solidFill>
                <a:latin typeface="Calibri"/>
                <a:ea typeface="Calibri"/>
                <a:cs typeface="Calibri"/>
                <a:sym typeface="Calibri"/>
              </a:rPr>
              <a:t> </a:t>
            </a:r>
            <a:r>
              <a:rPr lang="en-US" sz="1800" b="0" i="0" u="none" strike="noStrike" cap="none" dirty="0">
                <a:solidFill>
                  <a:srgbClr val="FFFFFF"/>
                </a:solidFill>
                <a:latin typeface="Calibri"/>
                <a:ea typeface="Calibri"/>
                <a:cs typeface="Calibri"/>
                <a:sym typeface="Calibri"/>
              </a:rPr>
              <a:t>or </a:t>
            </a:r>
            <a:r>
              <a:rPr lang="en-US" sz="1800" b="0" i="0" u="none" strike="noStrike" cap="none" dirty="0">
                <a:solidFill>
                  <a:srgbClr val="FF0000"/>
                </a:solidFill>
                <a:sym typeface="Calibri"/>
              </a:rPr>
              <a:t>40%</a:t>
            </a:r>
            <a:endParaRPr sz="1800" dirty="0">
              <a:solidFill>
                <a:srgbClr val="FF0000"/>
              </a:solidFill>
            </a:endParaRPr>
          </a:p>
          <a:p>
            <a:pPr marL="796925" marR="0" lvl="0" indent="-9525" algn="l" rtl="0">
              <a:lnSpc>
                <a:spcPct val="100000"/>
              </a:lnSpc>
              <a:spcBef>
                <a:spcPts val="0"/>
              </a:spcBef>
              <a:spcAft>
                <a:spcPts val="0"/>
              </a:spcAft>
              <a:buClr>
                <a:srgbClr val="FFFFFF"/>
              </a:buClr>
              <a:buSzPts val="450"/>
              <a:buFont typeface="Arial"/>
              <a:buNone/>
            </a:pPr>
            <a:endParaRPr sz="1800" b="0" i="0" u="none" strike="noStrike" cap="none" dirty="0">
              <a:solidFill>
                <a:srgbClr val="FFFFFF"/>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3B7926E8-A74F-BB49-AE7F-28D5A4A407A0}"/>
              </a:ext>
            </a:extLst>
          </p:cNvPr>
          <p:cNvPicPr>
            <a:picLocks noChangeAspect="1"/>
          </p:cNvPicPr>
          <p:nvPr/>
        </p:nvPicPr>
        <p:blipFill>
          <a:blip r:embed="rId3"/>
          <a:stretch>
            <a:fillRect/>
          </a:stretch>
        </p:blipFill>
        <p:spPr>
          <a:xfrm>
            <a:off x="378275" y="1135433"/>
            <a:ext cx="3787220" cy="3081528"/>
          </a:xfrm>
          <a:prstGeom prst="rect">
            <a:avLst/>
          </a:prstGeom>
        </p:spPr>
      </p:pic>
      <p:pic>
        <p:nvPicPr>
          <p:cNvPr id="9" name="Picture 8">
            <a:extLst>
              <a:ext uri="{FF2B5EF4-FFF2-40B4-BE49-F238E27FC236}">
                <a16:creationId xmlns:a16="http://schemas.microsoft.com/office/drawing/2014/main" id="{5FE0005C-7564-784B-AD91-87B1F5DD04B6}"/>
              </a:ext>
            </a:extLst>
          </p:cNvPr>
          <p:cNvPicPr>
            <a:picLocks noChangeAspect="1"/>
          </p:cNvPicPr>
          <p:nvPr/>
        </p:nvPicPr>
        <p:blipFill>
          <a:blip r:embed="rId4"/>
          <a:stretch>
            <a:fillRect/>
          </a:stretch>
        </p:blipFill>
        <p:spPr>
          <a:xfrm>
            <a:off x="370539" y="4288802"/>
            <a:ext cx="3794735" cy="2527000"/>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9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dirty="0">
                <a:solidFill>
                  <a:schemeClr val="accent6"/>
                </a:solidFill>
                <a:latin typeface="Calibri"/>
                <a:ea typeface="Calibri"/>
                <a:cs typeface="Calibri"/>
                <a:sym typeface="Calibri"/>
              </a:rPr>
              <a:t>AMSR-2 vs ABI Comparison Description:</a:t>
            </a:r>
            <a:br>
              <a:rPr lang="en-US" sz="2800" b="0" i="0" u="none" strike="noStrike" cap="none" dirty="0">
                <a:solidFill>
                  <a:schemeClr val="accent6"/>
                </a:solidFill>
                <a:latin typeface="Calibri"/>
                <a:ea typeface="Calibri"/>
                <a:cs typeface="Calibri"/>
                <a:sym typeface="Calibri"/>
              </a:rPr>
            </a:br>
            <a:r>
              <a:rPr lang="en-US" sz="2800" b="0" i="0" u="none" strike="noStrike" cap="none" dirty="0">
                <a:solidFill>
                  <a:schemeClr val="accent6"/>
                </a:solidFill>
                <a:latin typeface="Calibri"/>
                <a:ea typeface="Calibri"/>
                <a:cs typeface="Calibri"/>
                <a:sym typeface="Calibri"/>
              </a:rPr>
              <a:t>LWP</a:t>
            </a:r>
            <a:endParaRPr dirty="0"/>
          </a:p>
        </p:txBody>
      </p:sp>
      <p:sp>
        <p:nvSpPr>
          <p:cNvPr id="791" name="Google Shape;791;p98"/>
          <p:cNvSpPr txBox="1">
            <a:spLocks noGrp="1"/>
          </p:cNvSpPr>
          <p:nvPr>
            <p:ph type="body" idx="1"/>
          </p:nvPr>
        </p:nvSpPr>
        <p:spPr>
          <a:xfrm>
            <a:off x="4212749" y="1086716"/>
            <a:ext cx="4737939" cy="5634733"/>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dirty="0" smtClean="0">
                <a:solidFill>
                  <a:srgbClr val="FFFFFF"/>
                </a:solidFill>
              </a:rPr>
              <a:t>Same</a:t>
            </a:r>
            <a:r>
              <a:rPr lang="en-US" sz="1800" dirty="0" smtClean="0">
                <a:solidFill>
                  <a:srgbClr val="FFFFFF"/>
                </a:solidFill>
              </a:rPr>
              <a:t>, but removed clear AMSR pixels that have LWP retrievals </a:t>
            </a:r>
            <a:r>
              <a:rPr lang="mr-IN" sz="1800" dirty="0" smtClean="0">
                <a:solidFill>
                  <a:srgbClr val="FFFFFF"/>
                </a:solidFill>
              </a:rPr>
              <a:t>–</a:t>
            </a:r>
            <a:r>
              <a:rPr lang="en-US" sz="1800" dirty="0" smtClean="0">
                <a:solidFill>
                  <a:srgbClr val="FFFFFF"/>
                </a:solidFill>
              </a:rPr>
              <a:t> reduces sampling, but comparisons is better</a:t>
            </a:r>
          </a:p>
          <a:p>
            <a:pPr marL="457200" marR="0" lvl="0" indent="-342900" algn="l" rtl="0">
              <a:lnSpc>
                <a:spcPct val="100000"/>
              </a:lnSpc>
              <a:spcBef>
                <a:spcPts val="0"/>
              </a:spcBef>
              <a:spcAft>
                <a:spcPts val="0"/>
              </a:spcAft>
              <a:buClr>
                <a:srgbClr val="FFFFFF"/>
              </a:buClr>
              <a:buSzPts val="1800"/>
              <a:buFont typeface="Arial"/>
              <a:buChar char="•"/>
            </a:pPr>
            <a:endParaRPr lang="en-US" sz="1800" dirty="0">
              <a:solidFill>
                <a:srgbClr val="FFFFFF"/>
              </a:solidFill>
            </a:endParaRPr>
          </a:p>
          <a:p>
            <a:pPr marL="457200" marR="0" lvl="0" indent="-342900" algn="l" rtl="0">
              <a:lnSpc>
                <a:spcPct val="100000"/>
              </a:lnSpc>
              <a:spcBef>
                <a:spcPts val="0"/>
              </a:spcBef>
              <a:spcAft>
                <a:spcPts val="0"/>
              </a:spcAft>
              <a:buClr>
                <a:srgbClr val="FFFFFF"/>
              </a:buClr>
              <a:buSzPts val="1800"/>
              <a:buFont typeface="Arial"/>
              <a:buChar char="•"/>
            </a:pPr>
            <a:r>
              <a:rPr lang="en-US" sz="1800" dirty="0" smtClean="0">
                <a:solidFill>
                  <a:srgbClr val="FFFFFF"/>
                </a:solidFill>
              </a:rPr>
              <a:t>Restricted comparison to NCOMP requirement ranges of 1 &lt; COD &lt; 8 and NCOMP 25 &lt; LWP &lt; 100.</a:t>
            </a:r>
          </a:p>
          <a:p>
            <a:pPr marL="457200" marR="0" lvl="0" indent="-342900" algn="l" rtl="0">
              <a:lnSpc>
                <a:spcPct val="100000"/>
              </a:lnSpc>
              <a:spcBef>
                <a:spcPts val="0"/>
              </a:spcBef>
              <a:spcAft>
                <a:spcPts val="0"/>
              </a:spcAft>
              <a:buClr>
                <a:srgbClr val="FFFFFF"/>
              </a:buClr>
              <a:buSzPts val="1800"/>
              <a:buFont typeface="Arial"/>
              <a:buChar char="•"/>
            </a:pPr>
            <a:endParaRPr lang="en-US" sz="1800" dirty="0" smtClean="0">
              <a:solidFill>
                <a:srgbClr val="FFFFFF"/>
              </a:solidFill>
            </a:endParaRPr>
          </a:p>
          <a:p>
            <a:pPr lvl="0" indent="-342900">
              <a:spcBef>
                <a:spcPts val="0"/>
              </a:spcBef>
              <a:buClr>
                <a:srgbClr val="FFFFFF"/>
              </a:buClr>
              <a:buSzPts val="1800"/>
            </a:pPr>
            <a:r>
              <a:rPr lang="en-US" sz="1800" dirty="0">
                <a:solidFill>
                  <a:srgbClr val="FFFFFF"/>
                </a:solidFill>
              </a:rPr>
              <a:t>Comparison shows LWP </a:t>
            </a:r>
            <a:r>
              <a:rPr lang="en-US" sz="1800" dirty="0" smtClean="0">
                <a:solidFill>
                  <a:srgbClr val="FFFFFF"/>
                </a:solidFill>
              </a:rPr>
              <a:t>accuracy specs are met.</a:t>
            </a:r>
            <a:endParaRPr lang="en-US" sz="1800" dirty="0">
              <a:solidFill>
                <a:srgbClr val="FFFFFF"/>
              </a:solidFill>
            </a:endParaRPr>
          </a:p>
          <a:p>
            <a:pPr lvl="0" indent="-342900">
              <a:spcBef>
                <a:spcPts val="0"/>
              </a:spcBef>
              <a:buClr>
                <a:srgbClr val="FFFFFF"/>
              </a:buClr>
              <a:buSzPts val="1800"/>
            </a:pPr>
            <a:endParaRPr lang="en-US" sz="1800" dirty="0">
              <a:solidFill>
                <a:srgbClr val="FFFFFF"/>
              </a:solidFill>
            </a:endParaRPr>
          </a:p>
          <a:p>
            <a:pPr lvl="0" indent="-342900">
              <a:spcBef>
                <a:spcPts val="0"/>
              </a:spcBef>
              <a:buClr>
                <a:srgbClr val="FFFFFF"/>
              </a:buClr>
              <a:buSzPts val="1800"/>
            </a:pPr>
            <a:r>
              <a:rPr lang="en-US" sz="1800" dirty="0" smtClean="0">
                <a:solidFill>
                  <a:srgbClr val="FFFFFF"/>
                </a:solidFill>
              </a:rPr>
              <a:t>Precision is very close. </a:t>
            </a:r>
          </a:p>
          <a:p>
            <a:pPr lvl="0" indent="-342900">
              <a:spcBef>
                <a:spcPts val="0"/>
              </a:spcBef>
              <a:buClr>
                <a:srgbClr val="FFFFFF"/>
              </a:buClr>
              <a:buSzPts val="1800"/>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dirty="0" smtClean="0">
                <a:solidFill>
                  <a:srgbClr val="FFFFFF"/>
                </a:solidFill>
              </a:rPr>
              <a:t>Need further filtering?</a:t>
            </a:r>
          </a:p>
          <a:p>
            <a:pPr marL="457200" marR="0" lvl="0" indent="-342900" algn="l" rtl="0">
              <a:lnSpc>
                <a:spcPct val="100000"/>
              </a:lnSpc>
              <a:spcBef>
                <a:spcPts val="0"/>
              </a:spcBef>
              <a:spcAft>
                <a:spcPts val="0"/>
              </a:spcAft>
              <a:buClr>
                <a:srgbClr val="FFFFFF"/>
              </a:buClr>
              <a:buSzPts val="1800"/>
              <a:buFont typeface="Arial"/>
              <a:buChar char="•"/>
            </a:pPr>
            <a:endParaRPr sz="1800" dirty="0">
              <a:solidFill>
                <a:srgbClr val="FFFFFF"/>
              </a:solidFill>
            </a:endParaRPr>
          </a:p>
          <a:p>
            <a:pPr marL="609600" marR="0" lvl="0" indent="0" algn="l" rtl="0">
              <a:lnSpc>
                <a:spcPct val="100000"/>
              </a:lnSpc>
              <a:spcBef>
                <a:spcPts val="0"/>
              </a:spcBef>
              <a:spcAft>
                <a:spcPts val="0"/>
              </a:spcAft>
              <a:buNone/>
            </a:pPr>
            <a:r>
              <a:rPr lang="en-US" sz="1800" dirty="0">
                <a:solidFill>
                  <a:srgbClr val="FFFFFF"/>
                </a:solidFill>
              </a:rPr>
              <a:t>    </a:t>
            </a:r>
            <a:r>
              <a:rPr lang="en-US" sz="1800" b="0" i="0" u="none" strike="noStrike" cap="none" dirty="0">
                <a:solidFill>
                  <a:srgbClr val="FFFFFF"/>
                </a:solidFill>
                <a:latin typeface="Calibri"/>
                <a:ea typeface="Calibri"/>
                <a:cs typeface="Calibri"/>
                <a:sym typeface="Calibri"/>
              </a:rPr>
              <a:t>Accuracy: </a:t>
            </a:r>
            <a:r>
              <a:rPr lang="en-US" sz="1800" b="0" i="0" u="none" strike="noStrike" cap="none" dirty="0">
                <a:solidFill>
                  <a:srgbClr val="00B050"/>
                </a:solidFill>
                <a:latin typeface="Calibri"/>
                <a:ea typeface="Calibri"/>
                <a:cs typeface="Calibri"/>
                <a:sym typeface="Calibri"/>
              </a:rPr>
              <a:t>25 </a:t>
            </a:r>
            <a:r>
              <a:rPr lang="en-US" sz="1800" b="0" i="0" u="none" strike="noStrike" cap="none" dirty="0" smtClean="0">
                <a:solidFill>
                  <a:srgbClr val="00B050"/>
                </a:solidFill>
                <a:latin typeface="Calibri"/>
                <a:ea typeface="Calibri"/>
                <a:cs typeface="Calibri"/>
                <a:sym typeface="Calibri"/>
              </a:rPr>
              <a:t>gm</a:t>
            </a:r>
            <a:r>
              <a:rPr lang="en-US" sz="1800" b="0" i="0" u="none" strike="noStrike" cap="none" baseline="30000" dirty="0" smtClean="0">
                <a:solidFill>
                  <a:srgbClr val="00B050"/>
                </a:solidFill>
                <a:latin typeface="Calibri"/>
                <a:ea typeface="Calibri"/>
                <a:cs typeface="Calibri"/>
                <a:sym typeface="Calibri"/>
              </a:rPr>
              <a:t>-2</a:t>
            </a:r>
            <a:r>
              <a:rPr lang="en-US" sz="1800" b="0" i="0" u="none" strike="noStrike" cap="none" dirty="0" smtClean="0">
                <a:solidFill>
                  <a:srgbClr val="00B050"/>
                </a:solidFill>
                <a:latin typeface="Calibri"/>
                <a:ea typeface="Calibri"/>
                <a:cs typeface="Calibri"/>
                <a:sym typeface="Calibri"/>
              </a:rPr>
              <a:t> </a:t>
            </a:r>
            <a:r>
              <a:rPr lang="en-US" sz="1800" b="0" i="0" u="none" strike="noStrike" cap="none" dirty="0">
                <a:solidFill>
                  <a:srgbClr val="FFFFFF"/>
                </a:solidFill>
                <a:latin typeface="Calibri"/>
                <a:ea typeface="Calibri"/>
                <a:cs typeface="Calibri"/>
                <a:sym typeface="Calibri"/>
              </a:rPr>
              <a:t>or </a:t>
            </a:r>
            <a:r>
              <a:rPr lang="en-US" sz="1800" b="0" i="0" u="none" strike="noStrike" cap="none" dirty="0">
                <a:solidFill>
                  <a:srgbClr val="00B050"/>
                </a:solidFill>
                <a:latin typeface="Calibri"/>
                <a:ea typeface="Calibri"/>
                <a:cs typeface="Calibri"/>
                <a:sym typeface="Calibri"/>
              </a:rPr>
              <a:t>15%</a:t>
            </a:r>
            <a:r>
              <a:rPr lang="en-US" sz="1800" b="0" i="0" u="none" strike="noStrike" cap="none" dirty="0">
                <a:solidFill>
                  <a:srgbClr val="00B050"/>
                </a:solidFill>
                <a:sym typeface="Calibri"/>
              </a:rPr>
              <a:t> </a:t>
            </a:r>
            <a:endParaRPr dirty="0">
              <a:solidFill>
                <a:srgbClr val="00B050"/>
              </a:solidFill>
            </a:endParaRPr>
          </a:p>
          <a:p>
            <a:pPr marL="796925" marR="0" lvl="0" indent="-9525" algn="l" rtl="0">
              <a:lnSpc>
                <a:spcPct val="100000"/>
              </a:lnSpc>
              <a:spcBef>
                <a:spcPts val="0"/>
              </a:spcBef>
              <a:spcAft>
                <a:spcPts val="0"/>
              </a:spcAft>
              <a:buClr>
                <a:srgbClr val="FFFFFF"/>
              </a:buClr>
              <a:buSzPts val="450"/>
              <a:buFont typeface="Arial"/>
              <a:buNone/>
            </a:pPr>
            <a:r>
              <a:rPr lang="en-US" sz="1800" b="0" i="0" u="none" strike="noStrike" cap="none" dirty="0">
                <a:solidFill>
                  <a:srgbClr val="FFFFFF"/>
                </a:solidFill>
                <a:latin typeface="Calibri"/>
                <a:ea typeface="Calibri"/>
                <a:cs typeface="Calibri"/>
                <a:sym typeface="Calibri"/>
              </a:rPr>
              <a:t>Precision: </a:t>
            </a:r>
            <a:r>
              <a:rPr lang="en-US" sz="1800" b="0" i="0" u="none" strike="noStrike" cap="none" dirty="0">
                <a:solidFill>
                  <a:srgbClr val="FFFF00"/>
                </a:solidFill>
                <a:latin typeface="Calibri"/>
                <a:ea typeface="Calibri"/>
                <a:cs typeface="Calibri"/>
                <a:sym typeface="Calibri"/>
              </a:rPr>
              <a:t>25 </a:t>
            </a:r>
            <a:r>
              <a:rPr lang="en-US" sz="1800" b="0" i="0" u="none" strike="noStrike" cap="none" dirty="0" smtClean="0">
                <a:solidFill>
                  <a:srgbClr val="FFFF00"/>
                </a:solidFill>
                <a:latin typeface="Calibri"/>
                <a:ea typeface="Calibri"/>
                <a:cs typeface="Calibri"/>
                <a:sym typeface="Calibri"/>
              </a:rPr>
              <a:t>gm</a:t>
            </a:r>
            <a:r>
              <a:rPr lang="en-US" sz="1800" b="0" i="0" u="none" strike="noStrike" cap="none" baseline="30000" dirty="0" smtClean="0">
                <a:solidFill>
                  <a:srgbClr val="FFFF00"/>
                </a:solidFill>
                <a:latin typeface="Calibri"/>
                <a:ea typeface="Calibri"/>
                <a:cs typeface="Calibri"/>
                <a:sym typeface="Calibri"/>
              </a:rPr>
              <a:t>-2</a:t>
            </a:r>
            <a:r>
              <a:rPr lang="en-US" sz="1800" b="0" i="0" u="none" strike="noStrike" cap="none" dirty="0" smtClean="0">
                <a:solidFill>
                  <a:srgbClr val="FFFF00"/>
                </a:solidFill>
                <a:latin typeface="Calibri"/>
                <a:ea typeface="Calibri"/>
                <a:cs typeface="Calibri"/>
                <a:sym typeface="Calibri"/>
              </a:rPr>
              <a:t> </a:t>
            </a:r>
            <a:r>
              <a:rPr lang="en-US" sz="1800" b="0" i="0" u="none" strike="noStrike" cap="none" dirty="0">
                <a:solidFill>
                  <a:srgbClr val="FFFFFF"/>
                </a:solidFill>
                <a:latin typeface="Calibri"/>
                <a:ea typeface="Calibri"/>
                <a:cs typeface="Calibri"/>
                <a:sym typeface="Calibri"/>
              </a:rPr>
              <a:t>or </a:t>
            </a:r>
            <a:r>
              <a:rPr lang="en-US" sz="1800" b="0" i="0" u="none" strike="noStrike" cap="none" dirty="0">
                <a:solidFill>
                  <a:srgbClr val="FFFF00"/>
                </a:solidFill>
                <a:sym typeface="Calibri"/>
              </a:rPr>
              <a:t>40%</a:t>
            </a:r>
            <a:endParaRPr sz="1800" dirty="0">
              <a:solidFill>
                <a:srgbClr val="FFFF00"/>
              </a:solidFill>
            </a:endParaRPr>
          </a:p>
          <a:p>
            <a:pPr marL="796925" marR="0" lvl="0" indent="-9525" algn="l" rtl="0">
              <a:lnSpc>
                <a:spcPct val="100000"/>
              </a:lnSpc>
              <a:spcBef>
                <a:spcPts val="0"/>
              </a:spcBef>
              <a:spcAft>
                <a:spcPts val="0"/>
              </a:spcAft>
              <a:buClr>
                <a:srgbClr val="FFFFFF"/>
              </a:buClr>
              <a:buSzPts val="450"/>
              <a:buFont typeface="Arial"/>
              <a:buNone/>
            </a:pPr>
            <a:endParaRPr sz="1800" b="0" i="0" u="none" strike="noStrike" cap="none" dirty="0">
              <a:solidFill>
                <a:srgbClr val="FFFFF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8AD6F552-F289-BE4A-AE98-1E55C10201AC}"/>
              </a:ext>
            </a:extLst>
          </p:cNvPr>
          <p:cNvPicPr>
            <a:picLocks noChangeAspect="1"/>
          </p:cNvPicPr>
          <p:nvPr/>
        </p:nvPicPr>
        <p:blipFill>
          <a:blip r:embed="rId3"/>
          <a:stretch>
            <a:fillRect/>
          </a:stretch>
        </p:blipFill>
        <p:spPr>
          <a:xfrm>
            <a:off x="370539" y="1086716"/>
            <a:ext cx="3787223" cy="3081528"/>
          </a:xfrm>
          <a:prstGeom prst="rect">
            <a:avLst/>
          </a:prstGeom>
        </p:spPr>
      </p:pic>
      <p:pic>
        <p:nvPicPr>
          <p:cNvPr id="11" name="Picture 10">
            <a:extLst>
              <a:ext uri="{FF2B5EF4-FFF2-40B4-BE49-F238E27FC236}">
                <a16:creationId xmlns:a16="http://schemas.microsoft.com/office/drawing/2014/main" id="{91206854-023F-3D41-A5C2-AD8BA7860060}"/>
              </a:ext>
            </a:extLst>
          </p:cNvPr>
          <p:cNvPicPr>
            <a:picLocks noChangeAspect="1"/>
          </p:cNvPicPr>
          <p:nvPr/>
        </p:nvPicPr>
        <p:blipFill>
          <a:blip r:embed="rId4"/>
          <a:stretch>
            <a:fillRect/>
          </a:stretch>
        </p:blipFill>
        <p:spPr>
          <a:xfrm>
            <a:off x="373006" y="4231042"/>
            <a:ext cx="3803570" cy="2532888"/>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dirty="0"/>
          </a:p>
        </p:txBody>
      </p:sp>
    </p:spTree>
    <p:extLst>
      <p:ext uri="{BB962C8B-B14F-4D97-AF65-F5344CB8AC3E}">
        <p14:creationId xmlns:p14="http://schemas.microsoft.com/office/powerpoint/2010/main" val="3176963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3</a:t>
            </a:fld>
            <a:endParaRPr dirty="0"/>
          </a:p>
        </p:txBody>
      </p:sp>
      <p:sp>
        <p:nvSpPr>
          <p:cNvPr id="419" name="Google Shape;419;p64"/>
          <p:cNvSpPr txBox="1"/>
          <p:nvPr/>
        </p:nvSpPr>
        <p:spPr>
          <a:xfrm>
            <a:off x="1618975" y="-46050"/>
            <a:ext cx="5892600" cy="114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latin typeface="Calibri"/>
                <a:ea typeface="Calibri"/>
                <a:cs typeface="Calibri"/>
                <a:sym typeface="Calibri"/>
              </a:rPr>
              <a:t>Application of PLPT Quantitative Analysis Tests to each Domain</a:t>
            </a:r>
            <a:endParaRPr sz="3600" dirty="0">
              <a:solidFill>
                <a:srgbClr val="FFFFFF"/>
              </a:solidFill>
              <a:latin typeface="Calibri"/>
              <a:ea typeface="Calibri"/>
              <a:cs typeface="Calibri"/>
              <a:sym typeface="Calibri"/>
            </a:endParaRPr>
          </a:p>
        </p:txBody>
      </p:sp>
      <p:sp>
        <p:nvSpPr>
          <p:cNvPr id="420" name="Google Shape;420;p64"/>
          <p:cNvSpPr txBox="1"/>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a:t>
            </a:fld>
            <a:endParaRPr dirty="0"/>
          </a:p>
        </p:txBody>
      </p:sp>
      <p:graphicFrame>
        <p:nvGraphicFramePr>
          <p:cNvPr id="421" name="Google Shape;421;p64"/>
          <p:cNvGraphicFramePr/>
          <p:nvPr/>
        </p:nvGraphicFramePr>
        <p:xfrm>
          <a:off x="681975" y="2985025"/>
          <a:ext cx="7780025" cy="3464170"/>
        </p:xfrm>
        <a:graphic>
          <a:graphicData uri="http://schemas.openxmlformats.org/drawingml/2006/table">
            <a:tbl>
              <a:tblPr>
                <a:noFill/>
                <a:tableStyleId>{CA64F757-49CF-4BF2-8A03-FC05D6478BD4}</a:tableStyleId>
              </a:tblPr>
              <a:tblGrid>
                <a:gridCol w="2350775">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276350">
                <a:tc>
                  <a:txBody>
                    <a:bodyPr/>
                    <a:lstStyle/>
                    <a:p>
                      <a:pPr marL="0" marR="0" lvl="0" indent="0" algn="ctr" rtl="0">
                        <a:lnSpc>
                          <a:spcPct val="100000"/>
                        </a:lnSpc>
                        <a:spcBef>
                          <a:spcPts val="0"/>
                        </a:spcBef>
                        <a:spcAft>
                          <a:spcPts val="0"/>
                        </a:spcAft>
                        <a:buClr>
                          <a:srgbClr val="FFFFFF"/>
                        </a:buClr>
                        <a:buSzPts val="450"/>
                        <a:buFont typeface="Arial"/>
                        <a:buNone/>
                      </a:pPr>
                      <a:r>
                        <a:rPr lang="en-US" sz="1800" i="1" u="none" strike="noStrike" cap="none" dirty="0">
                          <a:solidFill>
                            <a:srgbClr val="FFFFFF"/>
                          </a:solidFill>
                        </a:rPr>
                        <a:t>Analysis Method</a:t>
                      </a:r>
                      <a:endParaRPr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FFFF"/>
                        </a:buClr>
                        <a:buSzPts val="450"/>
                        <a:buFont typeface="Arial"/>
                        <a:buNone/>
                      </a:pPr>
                      <a:r>
                        <a:rPr lang="en-US" sz="1800" i="1" u="none" strike="noStrike" cap="none" dirty="0">
                          <a:solidFill>
                            <a:srgbClr val="FFFFFF"/>
                          </a:solidFill>
                        </a:rPr>
                        <a:t>FD</a:t>
                      </a:r>
                      <a:endParaRPr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FFFF"/>
                        </a:buClr>
                        <a:buSzPts val="450"/>
                        <a:buFont typeface="Arial"/>
                        <a:buNone/>
                      </a:pPr>
                      <a:r>
                        <a:rPr lang="en-US" sz="1800" i="1" u="none" strike="noStrike" cap="none" dirty="0">
                          <a:solidFill>
                            <a:srgbClr val="FFFFFF"/>
                          </a:solidFill>
                        </a:rPr>
                        <a:t>CONUS</a:t>
                      </a:r>
                      <a:endParaRPr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FFFF"/>
                        </a:buClr>
                        <a:buSzPts val="450"/>
                        <a:buFont typeface="Arial"/>
                        <a:buNone/>
                      </a:pPr>
                      <a:r>
                        <a:rPr lang="en-US" sz="1800" i="1" u="none" strike="noStrike" cap="none" dirty="0">
                          <a:solidFill>
                            <a:srgbClr val="FFFFFF"/>
                          </a:solidFill>
                        </a:rPr>
                        <a:t>MESO</a:t>
                      </a:r>
                      <a:endParaRPr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extLst>
                  <a:ext uri="{0D108BD9-81ED-4DB2-BD59-A6C34878D82A}">
                    <a16:rowId xmlns:a16="http://schemas.microsoft.com/office/drawing/2014/main" val="10000"/>
                  </a:ext>
                </a:extLst>
              </a:tr>
              <a:tr h="504000">
                <a:tc>
                  <a:txBody>
                    <a:bodyPr/>
                    <a:lstStyle/>
                    <a:p>
                      <a:pPr marL="0" marR="0" lvl="0" indent="0" algn="l" rtl="0">
                        <a:lnSpc>
                          <a:spcPct val="100000"/>
                        </a:lnSpc>
                        <a:spcBef>
                          <a:spcPts val="0"/>
                        </a:spcBef>
                        <a:spcAft>
                          <a:spcPts val="0"/>
                        </a:spcAft>
                        <a:buClr>
                          <a:srgbClr val="FFFFFF"/>
                        </a:buClr>
                        <a:buSzPts val="450"/>
                        <a:buFont typeface="Arial"/>
                        <a:buNone/>
                      </a:pPr>
                      <a:r>
                        <a:rPr lang="en-US" sz="1800" u="none" strike="noStrike" cap="none" dirty="0">
                          <a:solidFill>
                            <a:srgbClr val="FFFFFF"/>
                          </a:solidFill>
                        </a:rPr>
                        <a:t>Visual Inspection</a:t>
                      </a:r>
                      <a:endParaRPr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765700">
                <a:tc>
                  <a:txBody>
                    <a:bodyPr/>
                    <a:lstStyle/>
                    <a:p>
                      <a:pPr marL="0" marR="0" lvl="0" indent="0" algn="l" rtl="0">
                        <a:lnSpc>
                          <a:spcPct val="100000"/>
                        </a:lnSpc>
                        <a:spcBef>
                          <a:spcPts val="0"/>
                        </a:spcBef>
                        <a:spcAft>
                          <a:spcPts val="0"/>
                        </a:spcAft>
                        <a:buClr>
                          <a:srgbClr val="FFFFFF"/>
                        </a:buClr>
                        <a:buSzPts val="450"/>
                        <a:buFont typeface="Arial"/>
                        <a:buNone/>
                      </a:pPr>
                      <a:r>
                        <a:rPr lang="en-US" sz="1800" u="none" strike="noStrike" cap="none" dirty="0">
                          <a:solidFill>
                            <a:srgbClr val="FFFFFF"/>
                          </a:solidFill>
                        </a:rPr>
                        <a:t>Comparison to other COP algorithms</a:t>
                      </a:r>
                      <a:endParaRPr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504000">
                <a:tc>
                  <a:txBody>
                    <a:bodyPr/>
                    <a:lstStyle/>
                    <a:p>
                      <a:pPr marL="0" marR="0" lvl="0" indent="0" algn="l" rtl="0">
                        <a:lnSpc>
                          <a:spcPct val="100000"/>
                        </a:lnSpc>
                        <a:spcBef>
                          <a:spcPts val="0"/>
                        </a:spcBef>
                        <a:spcAft>
                          <a:spcPts val="0"/>
                        </a:spcAft>
                        <a:buClr>
                          <a:srgbClr val="FFFFFF"/>
                        </a:buClr>
                        <a:buSzPts val="450"/>
                        <a:buFont typeface="Arial"/>
                        <a:buNone/>
                      </a:pPr>
                      <a:r>
                        <a:rPr lang="en-US" sz="1800" u="none" strike="noStrike" cap="none" dirty="0">
                          <a:solidFill>
                            <a:srgbClr val="FFFFFF"/>
                          </a:solidFill>
                        </a:rPr>
                        <a:t>Comparison of COD to CALIPSO</a:t>
                      </a:r>
                      <a:endParaRPr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7AF50"/>
                    </a:solidFill>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499150">
                <a:tc>
                  <a:txBody>
                    <a:bodyPr/>
                    <a:lstStyle/>
                    <a:p>
                      <a:pPr marL="0" marR="0" lvl="0" indent="0" algn="l" rtl="0">
                        <a:lnSpc>
                          <a:spcPct val="100000"/>
                        </a:lnSpc>
                        <a:spcBef>
                          <a:spcPts val="0"/>
                        </a:spcBef>
                        <a:spcAft>
                          <a:spcPts val="0"/>
                        </a:spcAft>
                        <a:buClr>
                          <a:srgbClr val="FFFFFF"/>
                        </a:buClr>
                        <a:buSzPts val="450"/>
                        <a:buFont typeface="Arial"/>
                        <a:buNone/>
                      </a:pPr>
                      <a:r>
                        <a:rPr lang="en-US" sz="1800" u="none" strike="noStrike" cap="none" dirty="0">
                          <a:solidFill>
                            <a:srgbClr val="FFFFFF"/>
                          </a:solidFill>
                        </a:rPr>
                        <a:t>Indirect comparison of CPS to other LWP (AMSR-2)</a:t>
                      </a:r>
                      <a:endParaRPr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7AF50"/>
                    </a:solidFill>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dirty="0"/>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22" name="Google Shape;422;p64"/>
          <p:cNvSpPr txBox="1"/>
          <p:nvPr/>
        </p:nvSpPr>
        <p:spPr>
          <a:xfrm>
            <a:off x="553875" y="1096950"/>
            <a:ext cx="8229600" cy="14220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Arial"/>
                <a:ea typeface="Arial"/>
                <a:cs typeface="Arial"/>
                <a:sym typeface="Arial"/>
              </a:rPr>
              <a:t>Our 3 PLPTs dealing with analysis are comprised of 4 methods.</a:t>
            </a:r>
            <a:endParaRPr dirty="0"/>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Arial"/>
                <a:ea typeface="Arial"/>
                <a:cs typeface="Arial"/>
                <a:sym typeface="Arial"/>
              </a:rPr>
              <a:t>Each contains the applications of these methods on some combination of FD, CONUS and MESO domains.</a:t>
            </a:r>
            <a:endParaRPr dirty="0"/>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Arial"/>
                <a:ea typeface="Arial"/>
                <a:cs typeface="Arial"/>
                <a:sym typeface="Arial"/>
              </a:rPr>
              <a:t>The applications of each method to each domain is summarized below.</a:t>
            </a:r>
            <a:endParaRPr dirty="0"/>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Arial"/>
                <a:ea typeface="Arial"/>
                <a:cs typeface="Arial"/>
                <a:sym typeface="Arial"/>
              </a:rPr>
              <a:t>Some methods were redundant or not feasible for some domains.</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9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dirty="0">
                <a:solidFill>
                  <a:schemeClr val="accent6"/>
                </a:solidFill>
                <a:latin typeface="Calibri"/>
                <a:ea typeface="Calibri"/>
                <a:cs typeface="Calibri"/>
                <a:sym typeface="Calibri"/>
              </a:rPr>
              <a:t>AMSR-2 vs ABI Comparison Description:</a:t>
            </a:r>
            <a:br>
              <a:rPr lang="en-US" sz="2800" b="0" i="0" u="none" strike="noStrike" cap="none" dirty="0">
                <a:solidFill>
                  <a:schemeClr val="accent6"/>
                </a:solidFill>
                <a:latin typeface="Calibri"/>
                <a:ea typeface="Calibri"/>
                <a:cs typeface="Calibri"/>
                <a:sym typeface="Calibri"/>
              </a:rPr>
            </a:br>
            <a:r>
              <a:rPr lang="en-US" sz="2800" b="0" i="0" u="none" strike="noStrike" cap="none" dirty="0">
                <a:solidFill>
                  <a:schemeClr val="accent6"/>
                </a:solidFill>
                <a:latin typeface="Calibri"/>
                <a:ea typeface="Calibri"/>
                <a:cs typeface="Calibri"/>
                <a:sym typeface="Calibri"/>
              </a:rPr>
              <a:t>LWP</a:t>
            </a:r>
            <a:endParaRPr dirty="0"/>
          </a:p>
        </p:txBody>
      </p:sp>
      <p:sp>
        <p:nvSpPr>
          <p:cNvPr id="791" name="Google Shape;791;p98"/>
          <p:cNvSpPr txBox="1">
            <a:spLocks noGrp="1"/>
          </p:cNvSpPr>
          <p:nvPr>
            <p:ph type="body" idx="1"/>
          </p:nvPr>
        </p:nvSpPr>
        <p:spPr>
          <a:xfrm>
            <a:off x="4212749" y="1086716"/>
            <a:ext cx="4737939" cy="5634733"/>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dirty="0" smtClean="0">
                <a:solidFill>
                  <a:srgbClr val="FFFFFF"/>
                </a:solidFill>
              </a:rPr>
              <a:t>Same</a:t>
            </a:r>
            <a:r>
              <a:rPr lang="en-US" sz="1800" dirty="0" smtClean="0">
                <a:solidFill>
                  <a:srgbClr val="FFFFFF"/>
                </a:solidFill>
              </a:rPr>
              <a:t>, but employed the CALIOP 15-km cloud feature horizontal extent.</a:t>
            </a:r>
          </a:p>
          <a:p>
            <a:pPr marL="114300" marR="0" lvl="0" indent="0" algn="l" rtl="0">
              <a:lnSpc>
                <a:spcPct val="100000"/>
              </a:lnSpc>
              <a:spcBef>
                <a:spcPts val="0"/>
              </a:spcBef>
              <a:spcAft>
                <a:spcPts val="0"/>
              </a:spcAft>
              <a:buClr>
                <a:srgbClr val="FFFFFF"/>
              </a:buClr>
              <a:buSzPts val="1800"/>
              <a:buNone/>
            </a:pPr>
            <a:endParaRPr lang="en-US" sz="1800" dirty="0" smtClean="0">
              <a:solidFill>
                <a:srgbClr val="FFFFFF"/>
              </a:solidFill>
            </a:endParaRPr>
          </a:p>
          <a:p>
            <a:pPr lvl="0" indent="-342900">
              <a:spcBef>
                <a:spcPts val="0"/>
              </a:spcBef>
              <a:buClr>
                <a:srgbClr val="FFFFFF"/>
              </a:buClr>
              <a:buSzPts val="1800"/>
            </a:pPr>
            <a:r>
              <a:rPr lang="en-US" sz="1800" dirty="0">
                <a:solidFill>
                  <a:srgbClr val="FFFFFF"/>
                </a:solidFill>
              </a:rPr>
              <a:t>Comparison shows LWP </a:t>
            </a:r>
            <a:r>
              <a:rPr lang="en-US" sz="1800" dirty="0" smtClean="0">
                <a:solidFill>
                  <a:srgbClr val="FFFFFF"/>
                </a:solidFill>
              </a:rPr>
              <a:t>accuracy specs are met or close to being met</a:t>
            </a:r>
            <a:endParaRPr lang="en-US" sz="1800" dirty="0">
              <a:solidFill>
                <a:srgbClr val="FFFFFF"/>
              </a:solidFill>
            </a:endParaRPr>
          </a:p>
          <a:p>
            <a:pPr lvl="0" indent="-342900">
              <a:spcBef>
                <a:spcPts val="0"/>
              </a:spcBef>
              <a:buClr>
                <a:srgbClr val="FFFFFF"/>
              </a:buClr>
              <a:buSzPts val="1800"/>
            </a:pPr>
            <a:endParaRPr lang="en-US" sz="1800" dirty="0">
              <a:solidFill>
                <a:srgbClr val="FFFFFF"/>
              </a:solidFill>
            </a:endParaRPr>
          </a:p>
          <a:p>
            <a:pPr lvl="0" indent="-342900">
              <a:spcBef>
                <a:spcPts val="0"/>
              </a:spcBef>
              <a:buClr>
                <a:srgbClr val="FFFFFF"/>
              </a:buClr>
              <a:buSzPts val="1800"/>
            </a:pPr>
            <a:r>
              <a:rPr lang="en-US" sz="1800" dirty="0" smtClean="0">
                <a:solidFill>
                  <a:srgbClr val="FFFFFF"/>
                </a:solidFill>
              </a:rPr>
              <a:t>Precision is very close. </a:t>
            </a:r>
          </a:p>
          <a:p>
            <a:pPr lvl="0" indent="-342900">
              <a:spcBef>
                <a:spcPts val="0"/>
              </a:spcBef>
              <a:buClr>
                <a:srgbClr val="FFFFFF"/>
              </a:buClr>
              <a:buSzPts val="1800"/>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dirty="0" smtClean="0">
                <a:solidFill>
                  <a:srgbClr val="FFFFFF"/>
                </a:solidFill>
              </a:rPr>
              <a:t>As with COD, strict filtering generally yields better performance, but reduces statistical significance.</a:t>
            </a:r>
          </a:p>
          <a:p>
            <a:pPr marL="457200" marR="0" lvl="0" indent="-342900" algn="l" rtl="0">
              <a:lnSpc>
                <a:spcPct val="100000"/>
              </a:lnSpc>
              <a:spcBef>
                <a:spcPts val="0"/>
              </a:spcBef>
              <a:spcAft>
                <a:spcPts val="0"/>
              </a:spcAft>
              <a:buClr>
                <a:srgbClr val="FFFFFF"/>
              </a:buClr>
              <a:buSzPts val="1800"/>
              <a:buFont typeface="Arial"/>
              <a:buChar char="•"/>
            </a:pPr>
            <a:endParaRPr lang="en-US" sz="1800" dirty="0" smtClean="0">
              <a:solidFill>
                <a:srgbClr val="FFFFFF"/>
              </a:solidFill>
            </a:endParaRPr>
          </a:p>
          <a:p>
            <a:pPr marL="457200" marR="0" lvl="0" indent="-342900" algn="l" rtl="0">
              <a:lnSpc>
                <a:spcPct val="100000"/>
              </a:lnSpc>
              <a:spcBef>
                <a:spcPts val="0"/>
              </a:spcBef>
              <a:spcAft>
                <a:spcPts val="0"/>
              </a:spcAft>
              <a:buClr>
                <a:srgbClr val="FFFFFF"/>
              </a:buClr>
              <a:buSzPts val="1800"/>
              <a:buFont typeface="Arial"/>
              <a:buChar char="•"/>
            </a:pPr>
            <a:endParaRPr sz="1800" dirty="0">
              <a:solidFill>
                <a:srgbClr val="FFFFFF"/>
              </a:solidFill>
            </a:endParaRPr>
          </a:p>
          <a:p>
            <a:pPr marL="609600" marR="0" lvl="0" indent="0" algn="l" rtl="0">
              <a:lnSpc>
                <a:spcPct val="100000"/>
              </a:lnSpc>
              <a:spcBef>
                <a:spcPts val="0"/>
              </a:spcBef>
              <a:spcAft>
                <a:spcPts val="0"/>
              </a:spcAft>
              <a:buNone/>
            </a:pPr>
            <a:r>
              <a:rPr lang="en-US" sz="1800" dirty="0">
                <a:solidFill>
                  <a:srgbClr val="FFFFFF"/>
                </a:solidFill>
              </a:rPr>
              <a:t>    </a:t>
            </a:r>
            <a:r>
              <a:rPr lang="en-US" sz="1800" b="0" i="0" u="none" strike="noStrike" cap="none" dirty="0">
                <a:solidFill>
                  <a:srgbClr val="FFFFFF"/>
                </a:solidFill>
                <a:latin typeface="Calibri"/>
                <a:ea typeface="Calibri"/>
                <a:cs typeface="Calibri"/>
                <a:sym typeface="Calibri"/>
              </a:rPr>
              <a:t>Accuracy: </a:t>
            </a:r>
            <a:r>
              <a:rPr lang="en-US" sz="1800" b="0" i="0" u="none" strike="noStrike" cap="none" dirty="0">
                <a:solidFill>
                  <a:srgbClr val="00B050"/>
                </a:solidFill>
                <a:latin typeface="Calibri"/>
                <a:ea typeface="Calibri"/>
                <a:cs typeface="Calibri"/>
                <a:sym typeface="Calibri"/>
              </a:rPr>
              <a:t>25 </a:t>
            </a:r>
            <a:r>
              <a:rPr lang="en-US" sz="1800" b="0" i="0" u="none" strike="noStrike" cap="none" dirty="0" smtClean="0">
                <a:solidFill>
                  <a:srgbClr val="00B050"/>
                </a:solidFill>
                <a:latin typeface="Calibri"/>
                <a:ea typeface="Calibri"/>
                <a:cs typeface="Calibri"/>
                <a:sym typeface="Calibri"/>
              </a:rPr>
              <a:t>gm</a:t>
            </a:r>
            <a:r>
              <a:rPr lang="en-US" sz="1800" b="0" i="0" u="none" strike="noStrike" cap="none" baseline="30000" dirty="0" smtClean="0">
                <a:solidFill>
                  <a:srgbClr val="00B050"/>
                </a:solidFill>
                <a:latin typeface="Calibri"/>
                <a:ea typeface="Calibri"/>
                <a:cs typeface="Calibri"/>
                <a:sym typeface="Calibri"/>
              </a:rPr>
              <a:t>-2</a:t>
            </a:r>
            <a:r>
              <a:rPr lang="en-US" sz="1800" b="0" i="0" u="none" strike="noStrike" cap="none" dirty="0" smtClean="0">
                <a:solidFill>
                  <a:srgbClr val="00B050"/>
                </a:solidFill>
                <a:latin typeface="Calibri"/>
                <a:ea typeface="Calibri"/>
                <a:cs typeface="Calibri"/>
                <a:sym typeface="Calibri"/>
              </a:rPr>
              <a:t> </a:t>
            </a:r>
            <a:r>
              <a:rPr lang="en-US" sz="1800" b="0" i="0" u="none" strike="noStrike" cap="none" dirty="0">
                <a:solidFill>
                  <a:srgbClr val="FFFFFF"/>
                </a:solidFill>
                <a:latin typeface="Calibri"/>
                <a:ea typeface="Calibri"/>
                <a:cs typeface="Calibri"/>
                <a:sym typeface="Calibri"/>
              </a:rPr>
              <a:t>or </a:t>
            </a:r>
            <a:r>
              <a:rPr lang="en-US" sz="1800" b="0" i="0" u="none" strike="noStrike" cap="none" dirty="0">
                <a:solidFill>
                  <a:srgbClr val="FFFF00"/>
                </a:solidFill>
                <a:latin typeface="Calibri"/>
                <a:ea typeface="Calibri"/>
                <a:cs typeface="Calibri"/>
                <a:sym typeface="Calibri"/>
              </a:rPr>
              <a:t>15%</a:t>
            </a:r>
            <a:r>
              <a:rPr lang="en-US" sz="1800" b="0" i="0" u="none" strike="noStrike" cap="none" dirty="0">
                <a:solidFill>
                  <a:srgbClr val="FFFFFF"/>
                </a:solidFill>
                <a:latin typeface="Calibri"/>
                <a:ea typeface="Calibri"/>
                <a:cs typeface="Calibri"/>
                <a:sym typeface="Calibri"/>
              </a:rPr>
              <a:t> </a:t>
            </a:r>
            <a:endParaRPr dirty="0"/>
          </a:p>
          <a:p>
            <a:pPr marL="796925" marR="0" lvl="0" indent="-9525" algn="l" rtl="0">
              <a:lnSpc>
                <a:spcPct val="100000"/>
              </a:lnSpc>
              <a:spcBef>
                <a:spcPts val="0"/>
              </a:spcBef>
              <a:spcAft>
                <a:spcPts val="0"/>
              </a:spcAft>
              <a:buClr>
                <a:srgbClr val="FFFFFF"/>
              </a:buClr>
              <a:buSzPts val="450"/>
              <a:buFont typeface="Arial"/>
              <a:buNone/>
            </a:pPr>
            <a:r>
              <a:rPr lang="en-US" sz="1800" b="0" i="0" u="none" strike="noStrike" cap="none" dirty="0">
                <a:solidFill>
                  <a:srgbClr val="FFFFFF"/>
                </a:solidFill>
                <a:latin typeface="Calibri"/>
                <a:ea typeface="Calibri"/>
                <a:cs typeface="Calibri"/>
                <a:sym typeface="Calibri"/>
              </a:rPr>
              <a:t>Precision: </a:t>
            </a:r>
            <a:r>
              <a:rPr lang="en-US" sz="1800" b="0" i="0" u="none" strike="noStrike" cap="none" dirty="0">
                <a:solidFill>
                  <a:srgbClr val="00B050"/>
                </a:solidFill>
                <a:latin typeface="Calibri"/>
                <a:ea typeface="Calibri"/>
                <a:cs typeface="Calibri"/>
                <a:sym typeface="Calibri"/>
              </a:rPr>
              <a:t>25 </a:t>
            </a:r>
            <a:r>
              <a:rPr lang="en-US" sz="1800" b="0" i="0" u="none" strike="noStrike" cap="none" dirty="0" smtClean="0">
                <a:solidFill>
                  <a:srgbClr val="00B050"/>
                </a:solidFill>
                <a:latin typeface="Calibri"/>
                <a:ea typeface="Calibri"/>
                <a:cs typeface="Calibri"/>
                <a:sym typeface="Calibri"/>
              </a:rPr>
              <a:t>gm</a:t>
            </a:r>
            <a:r>
              <a:rPr lang="en-US" sz="1800" b="0" i="0" u="none" strike="noStrike" cap="none" baseline="30000" dirty="0" smtClean="0">
                <a:solidFill>
                  <a:srgbClr val="00B050"/>
                </a:solidFill>
                <a:latin typeface="Calibri"/>
                <a:ea typeface="Calibri"/>
                <a:cs typeface="Calibri"/>
                <a:sym typeface="Calibri"/>
              </a:rPr>
              <a:t>-2</a:t>
            </a:r>
            <a:r>
              <a:rPr lang="en-US" sz="1800" b="0" i="0" u="none" strike="noStrike" cap="none" dirty="0" smtClean="0">
                <a:solidFill>
                  <a:srgbClr val="00B050"/>
                </a:solidFill>
                <a:latin typeface="Calibri"/>
                <a:ea typeface="Calibri"/>
                <a:cs typeface="Calibri"/>
                <a:sym typeface="Calibri"/>
              </a:rPr>
              <a:t> </a:t>
            </a:r>
            <a:r>
              <a:rPr lang="en-US" sz="1800" b="0" i="0" u="none" strike="noStrike" cap="none" dirty="0">
                <a:solidFill>
                  <a:srgbClr val="FFFFFF"/>
                </a:solidFill>
                <a:latin typeface="Calibri"/>
                <a:ea typeface="Calibri"/>
                <a:cs typeface="Calibri"/>
                <a:sym typeface="Calibri"/>
              </a:rPr>
              <a:t>or </a:t>
            </a:r>
            <a:r>
              <a:rPr lang="en-US" sz="1800" b="0" i="0" u="none" strike="noStrike" cap="none" dirty="0">
                <a:solidFill>
                  <a:srgbClr val="FFFF00"/>
                </a:solidFill>
                <a:sym typeface="Calibri"/>
              </a:rPr>
              <a:t>40%</a:t>
            </a:r>
            <a:endParaRPr sz="1800" dirty="0">
              <a:solidFill>
                <a:srgbClr val="FFFF00"/>
              </a:solidFill>
            </a:endParaRPr>
          </a:p>
          <a:p>
            <a:pPr marL="796925" marR="0" lvl="0" indent="-9525" algn="l" rtl="0">
              <a:lnSpc>
                <a:spcPct val="100000"/>
              </a:lnSpc>
              <a:spcBef>
                <a:spcPts val="0"/>
              </a:spcBef>
              <a:spcAft>
                <a:spcPts val="0"/>
              </a:spcAft>
              <a:buClr>
                <a:srgbClr val="FFFFFF"/>
              </a:buClr>
              <a:buSzPts val="450"/>
              <a:buFont typeface="Arial"/>
              <a:buNone/>
            </a:pPr>
            <a:endParaRPr sz="1800" b="0" i="0" u="none" strike="noStrike" cap="none" dirty="0">
              <a:solidFill>
                <a:srgbClr val="FFFFFF"/>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7AA1F6EE-61D3-684D-92B4-34CBC6D2A8BA}"/>
              </a:ext>
            </a:extLst>
          </p:cNvPr>
          <p:cNvPicPr>
            <a:picLocks noChangeAspect="1"/>
          </p:cNvPicPr>
          <p:nvPr/>
        </p:nvPicPr>
        <p:blipFill>
          <a:blip r:embed="rId3"/>
          <a:stretch>
            <a:fillRect/>
          </a:stretch>
        </p:blipFill>
        <p:spPr>
          <a:xfrm>
            <a:off x="373006" y="1096962"/>
            <a:ext cx="3787221" cy="3081528"/>
          </a:xfrm>
          <a:prstGeom prst="rect">
            <a:avLst/>
          </a:prstGeom>
        </p:spPr>
      </p:pic>
      <p:pic>
        <p:nvPicPr>
          <p:cNvPr id="7" name="Picture 6">
            <a:extLst>
              <a:ext uri="{FF2B5EF4-FFF2-40B4-BE49-F238E27FC236}">
                <a16:creationId xmlns:a16="http://schemas.microsoft.com/office/drawing/2014/main" id="{8918C2D5-B4C2-E447-97EF-499E643CB000}"/>
              </a:ext>
            </a:extLst>
          </p:cNvPr>
          <p:cNvPicPr>
            <a:picLocks noChangeAspect="1"/>
          </p:cNvPicPr>
          <p:nvPr/>
        </p:nvPicPr>
        <p:blipFill>
          <a:blip r:embed="rId4"/>
          <a:stretch>
            <a:fillRect/>
          </a:stretch>
        </p:blipFill>
        <p:spPr>
          <a:xfrm>
            <a:off x="373006" y="4257457"/>
            <a:ext cx="3803903" cy="2533112"/>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dirty="0"/>
          </a:p>
        </p:txBody>
      </p:sp>
    </p:spTree>
    <p:extLst>
      <p:ext uri="{BB962C8B-B14F-4D97-AF65-F5344CB8AC3E}">
        <p14:creationId xmlns:p14="http://schemas.microsoft.com/office/powerpoint/2010/main" val="566603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0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800"/>
              <a:buFont typeface="Calibri"/>
              <a:buNone/>
            </a:pPr>
            <a:r>
              <a:rPr lang="en-US" sz="3200" b="0" i="0" u="none" strike="noStrike" cap="none" dirty="0">
                <a:solidFill>
                  <a:schemeClr val="accent6"/>
                </a:solidFill>
                <a:latin typeface="Calibri"/>
                <a:ea typeface="Calibri"/>
                <a:cs typeface="Calibri"/>
                <a:sym typeface="Calibri"/>
              </a:rPr>
              <a:t>NCOMP </a:t>
            </a:r>
            <a:r>
              <a:rPr lang="en-US" sz="3200" b="0" i="0" u="none" strike="noStrike" cap="none" dirty="0" smtClean="0">
                <a:solidFill>
                  <a:schemeClr val="accent6"/>
                </a:solidFill>
                <a:latin typeface="Calibri"/>
                <a:ea typeface="Calibri"/>
                <a:cs typeface="Calibri"/>
                <a:sym typeface="Calibri"/>
              </a:rPr>
              <a:t>COD</a:t>
            </a:r>
            <a:br>
              <a:rPr lang="en-US" sz="3200" b="0" i="0" u="none" strike="noStrike" cap="none" dirty="0" smtClean="0">
                <a:solidFill>
                  <a:schemeClr val="accent6"/>
                </a:solidFill>
                <a:latin typeface="Calibri"/>
                <a:ea typeface="Calibri"/>
                <a:cs typeface="Calibri"/>
                <a:sym typeface="Calibri"/>
              </a:rPr>
            </a:br>
            <a:r>
              <a:rPr lang="en-US" sz="3200" b="0" i="0" u="none" strike="noStrike" cap="none" dirty="0" smtClean="0">
                <a:solidFill>
                  <a:schemeClr val="accent6"/>
                </a:solidFill>
                <a:latin typeface="Calibri"/>
                <a:ea typeface="Calibri"/>
                <a:cs typeface="Calibri"/>
                <a:sym typeface="Calibri"/>
              </a:rPr>
              <a:t>Requirements </a:t>
            </a:r>
            <a:r>
              <a:rPr lang="en-US" sz="3200" b="0" i="0" u="none" strike="noStrike" cap="none" dirty="0">
                <a:solidFill>
                  <a:schemeClr val="accent6"/>
                </a:solidFill>
                <a:latin typeface="Calibri"/>
                <a:ea typeface="Calibri"/>
                <a:cs typeface="Calibri"/>
                <a:sym typeface="Calibri"/>
              </a:rPr>
              <a:t>vs Validation</a:t>
            </a:r>
            <a:endParaRPr dirty="0"/>
          </a:p>
        </p:txBody>
      </p:sp>
      <p:sp>
        <p:nvSpPr>
          <p:cNvPr id="7" name="Google Shape;767;p95"/>
          <p:cNvSpPr txBox="1"/>
          <p:nvPr/>
        </p:nvSpPr>
        <p:spPr>
          <a:xfrm>
            <a:off x="8022009" y="5822793"/>
            <a:ext cx="984600" cy="4002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dirty="0">
                <a:solidFill>
                  <a:schemeClr val="lt1"/>
                </a:solidFill>
                <a:latin typeface="Calibri"/>
                <a:ea typeface="Calibri"/>
                <a:cs typeface="Calibri"/>
                <a:sym typeface="Calibri"/>
              </a:rPr>
              <a:t>PASSED</a:t>
            </a:r>
            <a:endParaRPr dirty="0"/>
          </a:p>
        </p:txBody>
      </p:sp>
      <p:sp>
        <p:nvSpPr>
          <p:cNvPr id="2" name="Rectangle 1"/>
          <p:cNvSpPr/>
          <p:nvPr/>
        </p:nvSpPr>
        <p:spPr>
          <a:xfrm>
            <a:off x="254467" y="1260355"/>
            <a:ext cx="2021428" cy="923330"/>
          </a:xfrm>
          <a:prstGeom prst="rect">
            <a:avLst/>
          </a:prstGeom>
        </p:spPr>
        <p:txBody>
          <a:bodyPr wrap="square">
            <a:spAutoFit/>
          </a:bodyPr>
          <a:lstStyle/>
          <a:p>
            <a:pPr lvl="0">
              <a:buClr>
                <a:schemeClr val="lt1"/>
              </a:buClr>
              <a:buSzPts val="600"/>
            </a:pPr>
            <a:r>
              <a:rPr lang="en-US" sz="1800" dirty="0"/>
              <a:t>May </a:t>
            </a:r>
            <a:r>
              <a:rPr lang="en-US" sz="1800" dirty="0" smtClean="0">
                <a:solidFill>
                  <a:srgbClr val="FFFFFF"/>
                </a:solidFill>
              </a:rPr>
              <a:t>Requirements</a:t>
            </a:r>
          </a:p>
          <a:p>
            <a:pPr lvl="0">
              <a:buClr>
                <a:schemeClr val="lt1"/>
              </a:buClr>
              <a:buSzPts val="600"/>
            </a:pPr>
            <a:endParaRPr lang="en-US" sz="1800" dirty="0">
              <a:solidFill>
                <a:schemeClr val="lt1"/>
              </a:solidFill>
              <a:latin typeface="Calibri"/>
              <a:ea typeface="Calibri"/>
              <a:cs typeface="Calibri"/>
              <a:sym typeface="Calibri"/>
            </a:endParaRPr>
          </a:p>
        </p:txBody>
      </p:sp>
      <p:sp>
        <p:nvSpPr>
          <p:cNvPr id="9" name="Rectangle 8"/>
          <p:cNvSpPr/>
          <p:nvPr/>
        </p:nvSpPr>
        <p:spPr>
          <a:xfrm>
            <a:off x="254467" y="3582508"/>
            <a:ext cx="2021428" cy="646331"/>
          </a:xfrm>
          <a:prstGeom prst="rect">
            <a:avLst/>
          </a:prstGeom>
        </p:spPr>
        <p:txBody>
          <a:bodyPr wrap="square">
            <a:spAutoFit/>
          </a:bodyPr>
          <a:lstStyle/>
          <a:p>
            <a:pPr lvl="0">
              <a:buClr>
                <a:schemeClr val="lt1"/>
              </a:buClr>
              <a:buSzPts val="600"/>
            </a:pPr>
            <a:r>
              <a:rPr lang="en-US" sz="1800" dirty="0" smtClean="0">
                <a:solidFill>
                  <a:srgbClr val="FFFFFF"/>
                </a:solidFill>
              </a:rPr>
              <a:t>Performance</a:t>
            </a:r>
            <a:endParaRPr lang="en-US" sz="1800" dirty="0" smtClean="0">
              <a:solidFill>
                <a:srgbClr val="FFFFFF"/>
              </a:solidFill>
            </a:endParaRPr>
          </a:p>
          <a:p>
            <a:pPr lvl="0">
              <a:buClr>
                <a:schemeClr val="lt1"/>
              </a:buClr>
              <a:buSzPts val="600"/>
            </a:pPr>
            <a:endParaRPr lang="en-US" sz="1800" dirty="0">
              <a:solidFill>
                <a:schemeClr val="lt1"/>
              </a:solidFill>
              <a:latin typeface="Calibri"/>
              <a:ea typeface="Calibri"/>
              <a:cs typeface="Calibri"/>
              <a:sym typeface="Calibri"/>
            </a:endParaRPr>
          </a:p>
        </p:txBody>
      </p:sp>
      <p:graphicFrame>
        <p:nvGraphicFramePr>
          <p:cNvPr id="10" name="Google Shape;412;p63"/>
          <p:cNvGraphicFramePr/>
          <p:nvPr>
            <p:extLst>
              <p:ext uri="{D42A27DB-BD31-4B8C-83A1-F6EECF244321}">
                <p14:modId xmlns:p14="http://schemas.microsoft.com/office/powerpoint/2010/main" val="490810938"/>
              </p:ext>
            </p:extLst>
          </p:nvPr>
        </p:nvGraphicFramePr>
        <p:xfrm>
          <a:off x="363034" y="1921857"/>
          <a:ext cx="8670450" cy="1158260"/>
        </p:xfrm>
        <a:graphic>
          <a:graphicData uri="http://schemas.openxmlformats.org/drawingml/2006/table">
            <a:tbl>
              <a:tblPr>
                <a:noFill/>
                <a:tableStyleId>{7E40F773-9E0F-414F-83F4-5538745EB3C1}</a:tableStyleId>
              </a:tblPr>
              <a:tblGrid>
                <a:gridCol w="1185050">
                  <a:extLst>
                    <a:ext uri="{9D8B030D-6E8A-4147-A177-3AD203B41FA5}">
                      <a16:colId xmlns:a16="http://schemas.microsoft.com/office/drawing/2014/main" val="20000"/>
                    </a:ext>
                  </a:extLst>
                </a:gridCol>
                <a:gridCol w="1540700">
                  <a:extLst>
                    <a:ext uri="{9D8B030D-6E8A-4147-A177-3AD203B41FA5}">
                      <a16:colId xmlns:a16="http://schemas.microsoft.com/office/drawing/2014/main" val="20001"/>
                    </a:ext>
                  </a:extLst>
                </a:gridCol>
                <a:gridCol w="1564400">
                  <a:extLst>
                    <a:ext uri="{9D8B030D-6E8A-4147-A177-3AD203B41FA5}">
                      <a16:colId xmlns:a16="http://schemas.microsoft.com/office/drawing/2014/main" val="20002"/>
                    </a:ext>
                  </a:extLst>
                </a:gridCol>
                <a:gridCol w="1799050">
                  <a:extLst>
                    <a:ext uri="{9D8B030D-6E8A-4147-A177-3AD203B41FA5}">
                      <a16:colId xmlns:a16="http://schemas.microsoft.com/office/drawing/2014/main" val="20003"/>
                    </a:ext>
                  </a:extLst>
                </a:gridCol>
                <a:gridCol w="1251525">
                  <a:extLst>
                    <a:ext uri="{9D8B030D-6E8A-4147-A177-3AD203B41FA5}">
                      <a16:colId xmlns:a16="http://schemas.microsoft.com/office/drawing/2014/main" val="20004"/>
                    </a:ext>
                  </a:extLst>
                </a:gridCol>
                <a:gridCol w="1329725">
                  <a:extLst>
                    <a:ext uri="{9D8B030D-6E8A-4147-A177-3AD203B41FA5}">
                      <a16:colId xmlns:a16="http://schemas.microsoft.com/office/drawing/2014/main" val="20005"/>
                    </a:ext>
                  </a:extLst>
                </a:gridCol>
              </a:tblGrid>
              <a:tr h="0">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Product</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Range</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Accuracy</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Precision</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Latency</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Horizontal resolution</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371475">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Liquid Water Path</a:t>
                      </a:r>
                      <a:endParaRPr dirty="0"/>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25 &lt; LWP &lt; 100</a:t>
                      </a:r>
                      <a:endParaRPr dirty="0"/>
                    </a:p>
                  </a:txBody>
                  <a:tcPr marL="91450" marR="91450" marT="45725" marB="45725">
                    <a:lnL w="12700" cap="flat" cmpd="sng" algn="ctr">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max of </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25 gm</a:t>
                      </a:r>
                      <a:r>
                        <a:rPr lang="en-US" sz="1400" b="0" i="0" u="none" strike="noStrike" cap="none" baseline="30000" dirty="0">
                          <a:solidFill>
                            <a:srgbClr val="000000"/>
                          </a:solidFill>
                          <a:latin typeface="Arial"/>
                          <a:ea typeface="Arial"/>
                          <a:cs typeface="Arial"/>
                          <a:sym typeface="Arial"/>
                        </a:rPr>
                        <a:t>-2</a:t>
                      </a:r>
                      <a:r>
                        <a:rPr lang="en-US" sz="1400" b="0" i="0" u="none" strike="noStrike" cap="none" dirty="0">
                          <a:solidFill>
                            <a:srgbClr val="000000"/>
                          </a:solidFill>
                          <a:latin typeface="Arial"/>
                          <a:ea typeface="Arial"/>
                          <a:cs typeface="Arial"/>
                          <a:sym typeface="Arial"/>
                        </a:rPr>
                        <a:t> or 15%</a:t>
                      </a:r>
                      <a:endParaRPr dirty="0"/>
                    </a:p>
                  </a:txBody>
                  <a:tcPr marL="91450" marR="91450" marT="45725" marB="45725">
                    <a:lnL w="12700" cap="flat" cmpd="sng" algn="ctr">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max of</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25 gm</a:t>
                      </a:r>
                      <a:r>
                        <a:rPr lang="en-US" sz="1400" b="0" i="0" u="none" strike="noStrike" cap="none" baseline="30000" dirty="0">
                          <a:solidFill>
                            <a:srgbClr val="000000"/>
                          </a:solidFill>
                          <a:latin typeface="Arial"/>
                          <a:ea typeface="Arial"/>
                          <a:cs typeface="Arial"/>
                          <a:sym typeface="Arial"/>
                        </a:rPr>
                        <a:t>-2</a:t>
                      </a:r>
                      <a:r>
                        <a:rPr lang="en-US" sz="1400" b="0" i="0" u="none" strike="noStrike" cap="none" dirty="0">
                          <a:solidFill>
                            <a:srgbClr val="000000"/>
                          </a:solidFill>
                          <a:latin typeface="Arial"/>
                          <a:ea typeface="Arial"/>
                          <a:cs typeface="Arial"/>
                          <a:sym typeface="Arial"/>
                        </a:rPr>
                        <a:t> or 40%</a:t>
                      </a:r>
                      <a:endParaRPr dirty="0"/>
                    </a:p>
                  </a:txBody>
                  <a:tcPr marL="91450" marR="91450" marT="45725" marB="45725">
                    <a:lnL w="12700" cap="flat" cmpd="sng" algn="ctr">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5min</a:t>
                      </a:r>
                      <a:endParaRPr dirty="0"/>
                    </a:p>
                  </a:txBody>
                  <a:tcPr marL="91450" marR="91450" marT="45725" marB="45725">
                    <a:lnL w="12700" cap="flat" cmpd="sng" algn="ctr">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2km</a:t>
                      </a:r>
                      <a:endParaRPr dirty="0"/>
                    </a:p>
                  </a:txBody>
                  <a:tcPr marL="91450" marR="91450" marT="45725" marB="45725">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graphicFrame>
        <p:nvGraphicFramePr>
          <p:cNvPr id="11" name="Google Shape;412;p63"/>
          <p:cNvGraphicFramePr/>
          <p:nvPr>
            <p:extLst>
              <p:ext uri="{D42A27DB-BD31-4B8C-83A1-F6EECF244321}">
                <p14:modId xmlns:p14="http://schemas.microsoft.com/office/powerpoint/2010/main" val="3707247765"/>
              </p:ext>
            </p:extLst>
          </p:nvPr>
        </p:nvGraphicFramePr>
        <p:xfrm>
          <a:off x="370461" y="3990448"/>
          <a:ext cx="8670450" cy="1371620"/>
        </p:xfrm>
        <a:graphic>
          <a:graphicData uri="http://schemas.openxmlformats.org/drawingml/2006/table">
            <a:tbl>
              <a:tblPr>
                <a:noFill/>
                <a:tableStyleId>{7E40F773-9E0F-414F-83F4-5538745EB3C1}</a:tableStyleId>
              </a:tblPr>
              <a:tblGrid>
                <a:gridCol w="1185050">
                  <a:extLst>
                    <a:ext uri="{9D8B030D-6E8A-4147-A177-3AD203B41FA5}">
                      <a16:colId xmlns:a16="http://schemas.microsoft.com/office/drawing/2014/main" val="20000"/>
                    </a:ext>
                  </a:extLst>
                </a:gridCol>
                <a:gridCol w="1540700">
                  <a:extLst>
                    <a:ext uri="{9D8B030D-6E8A-4147-A177-3AD203B41FA5}">
                      <a16:colId xmlns:a16="http://schemas.microsoft.com/office/drawing/2014/main" val="20001"/>
                    </a:ext>
                  </a:extLst>
                </a:gridCol>
                <a:gridCol w="1564400">
                  <a:extLst>
                    <a:ext uri="{9D8B030D-6E8A-4147-A177-3AD203B41FA5}">
                      <a16:colId xmlns:a16="http://schemas.microsoft.com/office/drawing/2014/main" val="20002"/>
                    </a:ext>
                  </a:extLst>
                </a:gridCol>
                <a:gridCol w="1799050">
                  <a:extLst>
                    <a:ext uri="{9D8B030D-6E8A-4147-A177-3AD203B41FA5}">
                      <a16:colId xmlns:a16="http://schemas.microsoft.com/office/drawing/2014/main" val="20003"/>
                    </a:ext>
                  </a:extLst>
                </a:gridCol>
                <a:gridCol w="1251525">
                  <a:extLst>
                    <a:ext uri="{9D8B030D-6E8A-4147-A177-3AD203B41FA5}">
                      <a16:colId xmlns:a16="http://schemas.microsoft.com/office/drawing/2014/main" val="20004"/>
                    </a:ext>
                  </a:extLst>
                </a:gridCol>
                <a:gridCol w="1329725">
                  <a:extLst>
                    <a:ext uri="{9D8B030D-6E8A-4147-A177-3AD203B41FA5}">
                      <a16:colId xmlns:a16="http://schemas.microsoft.com/office/drawing/2014/main" val="20005"/>
                    </a:ext>
                  </a:extLst>
                </a:gridCol>
              </a:tblGrid>
              <a:tr h="0">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Product</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Range</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Accuracy</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Precision</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Latency</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Horizontal resolution</a:t>
                      </a:r>
                      <a:endParaRPr dirty="0">
                        <a:solidFill>
                          <a:schemeClr val="tx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371475">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Liquid Water Path</a:t>
                      </a:r>
                      <a:endParaRPr dirty="0"/>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25 &lt; LWP &lt; 100</a:t>
                      </a:r>
                      <a:endParaRPr dirty="0"/>
                    </a:p>
                  </a:txBody>
                  <a:tcPr marL="91450" marR="91450" marT="45725" marB="45725">
                    <a:lnL w="12700" cap="flat" cmpd="sng" algn="ctr">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max of </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smtClean="0">
                          <a:solidFill>
                            <a:srgbClr val="00B050"/>
                          </a:solidFill>
                          <a:latin typeface="Arial"/>
                          <a:ea typeface="Arial"/>
                          <a:cs typeface="Arial"/>
                          <a:sym typeface="Arial"/>
                        </a:rPr>
                        <a:t>-11.9 </a:t>
                      </a:r>
                      <a:r>
                        <a:rPr lang="en-US" sz="1400" b="0" i="0" u="none" strike="noStrike" cap="none" dirty="0">
                          <a:solidFill>
                            <a:srgbClr val="00B050"/>
                          </a:solidFill>
                          <a:latin typeface="Arial"/>
                          <a:ea typeface="Arial"/>
                          <a:cs typeface="Arial"/>
                          <a:sym typeface="Arial"/>
                        </a:rPr>
                        <a:t>gm</a:t>
                      </a:r>
                      <a:r>
                        <a:rPr lang="en-US" sz="1400" b="0" i="0" u="none" strike="noStrike" cap="none" baseline="30000" dirty="0">
                          <a:solidFill>
                            <a:srgbClr val="00B050"/>
                          </a:solidFill>
                          <a:latin typeface="Arial"/>
                          <a:ea typeface="Arial"/>
                          <a:cs typeface="Arial"/>
                          <a:sym typeface="Arial"/>
                        </a:rPr>
                        <a:t>-2</a:t>
                      </a:r>
                      <a:r>
                        <a:rPr lang="en-US" sz="1400" b="0" i="0" u="none" strike="noStrike" cap="none" dirty="0">
                          <a:solidFill>
                            <a:srgbClr val="00B050"/>
                          </a:solidFill>
                          <a:latin typeface="Arial"/>
                          <a:ea typeface="Arial"/>
                          <a:cs typeface="Arial"/>
                          <a:sym typeface="Arial"/>
                        </a:rPr>
                        <a:t> </a:t>
                      </a:r>
                      <a:r>
                        <a:rPr lang="en-US" sz="1400" b="0" i="0" u="none" strike="noStrike" cap="none" dirty="0">
                          <a:solidFill>
                            <a:srgbClr val="000000"/>
                          </a:solidFill>
                          <a:latin typeface="Arial"/>
                          <a:ea typeface="Arial"/>
                          <a:cs typeface="Arial"/>
                          <a:sym typeface="Arial"/>
                        </a:rPr>
                        <a:t>or </a:t>
                      </a:r>
                      <a:r>
                        <a:rPr lang="en-US" sz="1400" b="0" i="0" u="none" strike="noStrike" cap="none" dirty="0" smtClean="0">
                          <a:solidFill>
                            <a:srgbClr val="FFFF00"/>
                          </a:solidFill>
                          <a:latin typeface="Arial"/>
                          <a:ea typeface="Arial"/>
                          <a:cs typeface="Arial"/>
                          <a:sym typeface="Arial"/>
                        </a:rPr>
                        <a:t>22%</a:t>
                      </a:r>
                      <a:endParaRPr dirty="0">
                        <a:solidFill>
                          <a:srgbClr val="FFFF00"/>
                        </a:solidFill>
                      </a:endParaRPr>
                    </a:p>
                  </a:txBody>
                  <a:tcPr marL="91450" marR="91450" marT="45725" marB="45725">
                    <a:lnL w="12700" cap="flat" cmpd="sng" algn="ctr">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max of</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smtClean="0">
                          <a:solidFill>
                            <a:srgbClr val="00B050"/>
                          </a:solidFill>
                          <a:latin typeface="Arial"/>
                          <a:ea typeface="Arial"/>
                          <a:cs typeface="Arial"/>
                          <a:sym typeface="Arial"/>
                        </a:rPr>
                        <a:t>23.8 </a:t>
                      </a:r>
                      <a:r>
                        <a:rPr lang="en-US" sz="1400" b="0" i="0" u="none" strike="noStrike" cap="none" dirty="0">
                          <a:solidFill>
                            <a:srgbClr val="00B050"/>
                          </a:solidFill>
                          <a:latin typeface="Arial"/>
                          <a:ea typeface="Arial"/>
                          <a:cs typeface="Arial"/>
                          <a:sym typeface="Arial"/>
                        </a:rPr>
                        <a:t>gm</a:t>
                      </a:r>
                      <a:r>
                        <a:rPr lang="en-US" sz="1400" b="0" i="0" u="none" strike="noStrike" cap="none" baseline="30000" dirty="0">
                          <a:solidFill>
                            <a:srgbClr val="00B050"/>
                          </a:solidFill>
                          <a:latin typeface="Arial"/>
                          <a:ea typeface="Arial"/>
                          <a:cs typeface="Arial"/>
                          <a:sym typeface="Arial"/>
                        </a:rPr>
                        <a:t>-2</a:t>
                      </a:r>
                      <a:r>
                        <a:rPr lang="en-US" sz="1400" b="0" i="0" u="none" strike="noStrike" cap="none" dirty="0">
                          <a:solidFill>
                            <a:srgbClr val="00B050"/>
                          </a:solidFill>
                          <a:latin typeface="Arial"/>
                          <a:ea typeface="Arial"/>
                          <a:cs typeface="Arial"/>
                          <a:sym typeface="Arial"/>
                        </a:rPr>
                        <a:t> </a:t>
                      </a:r>
                      <a:r>
                        <a:rPr lang="en-US" sz="1400" b="0" i="0" u="none" strike="noStrike" cap="none" dirty="0">
                          <a:solidFill>
                            <a:srgbClr val="000000"/>
                          </a:solidFill>
                          <a:latin typeface="Arial"/>
                          <a:ea typeface="Arial"/>
                          <a:cs typeface="Arial"/>
                          <a:sym typeface="Arial"/>
                        </a:rPr>
                        <a:t>or </a:t>
                      </a:r>
                      <a:r>
                        <a:rPr lang="en-US" sz="1400" b="0" i="0" u="none" strike="noStrike" cap="none" dirty="0" smtClean="0">
                          <a:solidFill>
                            <a:srgbClr val="FFFF00"/>
                          </a:solidFill>
                          <a:latin typeface="Arial"/>
                          <a:ea typeface="Arial"/>
                          <a:cs typeface="Arial"/>
                          <a:sym typeface="Arial"/>
                        </a:rPr>
                        <a:t>43.8%</a:t>
                      </a:r>
                      <a:endParaRPr dirty="0">
                        <a:solidFill>
                          <a:srgbClr val="FFFF00"/>
                        </a:solidFill>
                      </a:endParaRPr>
                    </a:p>
                  </a:txBody>
                  <a:tcPr marL="91450" marR="91450" marT="45725" marB="45725">
                    <a:lnL w="12700" cap="flat" cmpd="sng" algn="ctr">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5min</a:t>
                      </a:r>
                      <a:endParaRPr dirty="0"/>
                    </a:p>
                  </a:txBody>
                  <a:tcPr marL="91450" marR="91450" marT="45725" marB="45725">
                    <a:lnL w="12700" cap="flat" cmpd="sng" algn="ctr">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2km</a:t>
                      </a:r>
                      <a:endParaRPr dirty="0"/>
                    </a:p>
                  </a:txBody>
                  <a:tcPr marL="91450" marR="91450" marT="45725" marB="45725">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dirty="0"/>
          </a:p>
        </p:txBody>
      </p:sp>
    </p:spTree>
    <p:extLst>
      <p:ext uri="{BB962C8B-B14F-4D97-AF65-F5344CB8AC3E}">
        <p14:creationId xmlns:p14="http://schemas.microsoft.com/office/powerpoint/2010/main" val="2517733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9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dirty="0">
                <a:solidFill>
                  <a:schemeClr val="accent6"/>
                </a:solidFill>
                <a:latin typeface="Calibri"/>
                <a:ea typeface="Calibri"/>
                <a:cs typeface="Calibri"/>
                <a:sym typeface="Calibri"/>
              </a:rPr>
              <a:t>CPS and COD Validation Limitations</a:t>
            </a:r>
            <a:endParaRPr dirty="0"/>
          </a:p>
        </p:txBody>
      </p:sp>
      <p:sp>
        <p:nvSpPr>
          <p:cNvPr id="802" name="Google Shape;802;p99"/>
          <p:cNvSpPr txBox="1">
            <a:spLocks noGrp="1"/>
          </p:cNvSpPr>
          <p:nvPr>
            <p:ph type="body" idx="1"/>
          </p:nvPr>
        </p:nvSpPr>
        <p:spPr>
          <a:xfrm>
            <a:off x="323921" y="1425049"/>
            <a:ext cx="8093100" cy="45222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“Truth” datasets are difficult or impossible to find for CPS, so those validations are not performed.</a:t>
            </a:r>
            <a:endParaRPr dirty="0"/>
          </a:p>
          <a:p>
            <a:pPr marL="457200" marR="0" lvl="0" indent="-342900" algn="l"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Field experiment data may provide some opportunities for CPS validation, but the inherent differences between FOVs, full column vs partial column or point-specific measurements are difficult to overcome.</a:t>
            </a:r>
            <a:endParaRPr dirty="0"/>
          </a:p>
          <a:p>
            <a:pPr marL="457200" marR="0" lvl="0" indent="-342900" algn="l"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Comparisons to both CALIOP and </a:t>
            </a:r>
            <a:r>
              <a:rPr lang="en-US" sz="1800" b="0" i="0" u="none" strike="noStrike" cap="none" dirty="0">
                <a:solidFill>
                  <a:srgbClr val="FFFFFF"/>
                </a:solidFill>
                <a:latin typeface="Calibri"/>
                <a:ea typeface="Calibri"/>
                <a:cs typeface="Calibri"/>
                <a:sym typeface="Calibri"/>
              </a:rPr>
              <a:t>CloudSat</a:t>
            </a:r>
            <a:r>
              <a:rPr lang="en-US" sz="1800" b="0" i="0" u="none" strike="noStrike" cap="none" dirty="0">
                <a:solidFill>
                  <a:srgbClr val="FFFFFF"/>
                </a:solidFill>
                <a:latin typeface="Calibri"/>
                <a:ea typeface="Calibri"/>
                <a:cs typeface="Calibri"/>
                <a:sym typeface="Calibri"/>
              </a:rPr>
              <a:t> results have proven to difficult due to those products being not well understood.</a:t>
            </a:r>
            <a:endParaRPr dirty="0"/>
          </a:p>
          <a:p>
            <a:pPr marL="457200" marR="0" lvl="0" indent="-342900" algn="l"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Water cloud COD </a:t>
            </a:r>
            <a:r>
              <a:rPr lang="en-US" sz="1800" b="0" i="0" u="none" strike="noStrike" cap="none" dirty="0" smtClean="0">
                <a:solidFill>
                  <a:srgbClr val="FFFFFF"/>
                </a:solidFill>
                <a:latin typeface="Calibri"/>
                <a:ea typeface="Calibri"/>
                <a:cs typeface="Calibri"/>
                <a:sym typeface="Calibri"/>
              </a:rPr>
              <a:t>and LWP validation </a:t>
            </a:r>
            <a:r>
              <a:rPr lang="en-US" sz="1800" b="0" i="0" u="none" strike="noStrike" cap="none" dirty="0">
                <a:solidFill>
                  <a:srgbClr val="FFFFFF"/>
                </a:solidFill>
                <a:latin typeface="Calibri"/>
                <a:ea typeface="Calibri"/>
                <a:cs typeface="Calibri"/>
                <a:sym typeface="Calibri"/>
              </a:rPr>
              <a:t>sources for optically thin clouds are typically not reliable</a:t>
            </a:r>
            <a:r>
              <a:rPr lang="en-US" sz="1800" dirty="0">
                <a:solidFill>
                  <a:srgbClr val="FFFFFF"/>
                </a:solidFill>
              </a:rPr>
              <a:t>, including AMRS2.</a:t>
            </a:r>
            <a:endParaRPr sz="1800" b="0" i="0" u="none" strike="noStrike" cap="none" dirty="0">
              <a:solidFill>
                <a:srgbClr val="FFFFFF"/>
              </a:solidFill>
              <a:latin typeface="Calibri"/>
              <a:ea typeface="Calibri"/>
              <a:cs typeface="Calibri"/>
              <a:sym typeface="Calibri"/>
            </a:endParaRPr>
          </a:p>
        </p:txBody>
      </p:sp>
      <p:sp>
        <p:nvSpPr>
          <p:cNvPr id="7" name="Google Shape;767;p95"/>
          <p:cNvSpPr txBox="1"/>
          <p:nvPr/>
        </p:nvSpPr>
        <p:spPr>
          <a:xfrm>
            <a:off x="7561236" y="5747149"/>
            <a:ext cx="984600" cy="4002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dirty="0">
                <a:solidFill>
                  <a:schemeClr val="lt1"/>
                </a:solidFill>
                <a:latin typeface="Calibri"/>
                <a:ea typeface="Calibri"/>
                <a:cs typeface="Calibri"/>
                <a:sym typeface="Calibri"/>
              </a:rPr>
              <a:t>PASSED</a:t>
            </a:r>
            <a:endParaRPr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0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800"/>
              <a:buFont typeface="Calibri"/>
              <a:buNone/>
            </a:pPr>
            <a:r>
              <a:rPr lang="en-US" sz="3200" b="0" i="0" u="none" strike="noStrike" cap="none" dirty="0" smtClean="0">
                <a:solidFill>
                  <a:schemeClr val="accent6"/>
                </a:solidFill>
                <a:latin typeface="Calibri"/>
                <a:ea typeface="Calibri"/>
                <a:cs typeface="Calibri"/>
                <a:sym typeface="Calibri"/>
              </a:rPr>
              <a:t>Summary</a:t>
            </a:r>
            <a:br>
              <a:rPr lang="en-US" sz="3200" b="0" i="0" u="none" strike="noStrike" cap="none" dirty="0" smtClean="0">
                <a:solidFill>
                  <a:schemeClr val="accent6"/>
                </a:solidFill>
                <a:latin typeface="Calibri"/>
                <a:ea typeface="Calibri"/>
                <a:cs typeface="Calibri"/>
                <a:sym typeface="Calibri"/>
              </a:rPr>
            </a:br>
            <a:r>
              <a:rPr lang="en-US" sz="3200" b="0" i="0" u="none" strike="noStrike" cap="none" dirty="0" smtClean="0">
                <a:solidFill>
                  <a:schemeClr val="accent6"/>
                </a:solidFill>
                <a:latin typeface="Calibri"/>
                <a:ea typeface="Calibri"/>
                <a:cs typeface="Calibri"/>
                <a:sym typeface="Calibri"/>
              </a:rPr>
              <a:t>NCOMP </a:t>
            </a:r>
            <a:r>
              <a:rPr lang="en-US" sz="3200" b="0" i="0" u="none" strike="noStrike" cap="none" dirty="0">
                <a:solidFill>
                  <a:schemeClr val="accent6"/>
                </a:solidFill>
                <a:latin typeface="Calibri"/>
                <a:ea typeface="Calibri"/>
                <a:cs typeface="Calibri"/>
                <a:sym typeface="Calibri"/>
              </a:rPr>
              <a:t>Requirements </a:t>
            </a:r>
            <a:r>
              <a:rPr lang="en-US" sz="3200" b="0" i="0" u="none" strike="noStrike" cap="none" dirty="0" smtClean="0">
                <a:solidFill>
                  <a:schemeClr val="accent6"/>
                </a:solidFill>
                <a:latin typeface="Calibri"/>
                <a:ea typeface="Calibri"/>
                <a:cs typeface="Calibri"/>
                <a:sym typeface="Calibri"/>
              </a:rPr>
              <a:t>vs. </a:t>
            </a:r>
            <a:r>
              <a:rPr lang="en-US" sz="3200" b="0" i="0" u="none" strike="noStrike" cap="none" dirty="0">
                <a:solidFill>
                  <a:schemeClr val="accent6"/>
                </a:solidFill>
                <a:latin typeface="Calibri"/>
                <a:ea typeface="Calibri"/>
                <a:cs typeface="Calibri"/>
                <a:sym typeface="Calibri"/>
              </a:rPr>
              <a:t>Validation</a:t>
            </a:r>
            <a:endParaRPr dirty="0"/>
          </a:p>
        </p:txBody>
      </p:sp>
      <p:graphicFrame>
        <p:nvGraphicFramePr>
          <p:cNvPr id="811" name="Google Shape;811;p100"/>
          <p:cNvGraphicFramePr/>
          <p:nvPr>
            <p:extLst>
              <p:ext uri="{D42A27DB-BD31-4B8C-83A1-F6EECF244321}">
                <p14:modId xmlns:p14="http://schemas.microsoft.com/office/powerpoint/2010/main" val="1090150529"/>
              </p:ext>
            </p:extLst>
          </p:nvPr>
        </p:nvGraphicFramePr>
        <p:xfrm>
          <a:off x="236775" y="1179712"/>
          <a:ext cx="8670450" cy="2834680"/>
        </p:xfrm>
        <a:graphic>
          <a:graphicData uri="http://schemas.openxmlformats.org/drawingml/2006/table">
            <a:tbl>
              <a:tblPr>
                <a:noFill/>
                <a:tableStyleId>{FF856B4C-084B-43DD-A980-DDA5D411B098}</a:tableStyleId>
              </a:tblPr>
              <a:tblGrid>
                <a:gridCol w="1185050">
                  <a:extLst>
                    <a:ext uri="{9D8B030D-6E8A-4147-A177-3AD203B41FA5}">
                      <a16:colId xmlns:a16="http://schemas.microsoft.com/office/drawing/2014/main" val="20000"/>
                    </a:ext>
                  </a:extLst>
                </a:gridCol>
                <a:gridCol w="1540700">
                  <a:extLst>
                    <a:ext uri="{9D8B030D-6E8A-4147-A177-3AD203B41FA5}">
                      <a16:colId xmlns:a16="http://schemas.microsoft.com/office/drawing/2014/main" val="20001"/>
                    </a:ext>
                  </a:extLst>
                </a:gridCol>
                <a:gridCol w="1564400">
                  <a:extLst>
                    <a:ext uri="{9D8B030D-6E8A-4147-A177-3AD203B41FA5}">
                      <a16:colId xmlns:a16="http://schemas.microsoft.com/office/drawing/2014/main" val="20002"/>
                    </a:ext>
                  </a:extLst>
                </a:gridCol>
                <a:gridCol w="1799050">
                  <a:extLst>
                    <a:ext uri="{9D8B030D-6E8A-4147-A177-3AD203B41FA5}">
                      <a16:colId xmlns:a16="http://schemas.microsoft.com/office/drawing/2014/main" val="20003"/>
                    </a:ext>
                  </a:extLst>
                </a:gridCol>
                <a:gridCol w="1251525">
                  <a:extLst>
                    <a:ext uri="{9D8B030D-6E8A-4147-A177-3AD203B41FA5}">
                      <a16:colId xmlns:a16="http://schemas.microsoft.com/office/drawing/2014/main" val="20004"/>
                    </a:ext>
                  </a:extLst>
                </a:gridCol>
                <a:gridCol w="1329725">
                  <a:extLst>
                    <a:ext uri="{9D8B030D-6E8A-4147-A177-3AD203B41FA5}">
                      <a16:colId xmlns:a16="http://schemas.microsoft.com/office/drawing/2014/main" val="20005"/>
                    </a:ext>
                  </a:extLst>
                </a:gridCol>
              </a:tblGrid>
              <a:tr h="228600">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Product</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Range</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Accuracy</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Precision</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Latency</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63DE8"/>
                        </a:buClr>
                        <a:buSzPts val="450"/>
                        <a:buFont typeface="Arial"/>
                        <a:buNone/>
                      </a:pPr>
                      <a:r>
                        <a:rPr lang="en-US" sz="1800" b="1" i="0" u="none" strike="noStrike" cap="none" dirty="0">
                          <a:solidFill>
                            <a:schemeClr val="tx1"/>
                          </a:solidFill>
                          <a:latin typeface="Arial"/>
                          <a:ea typeface="Arial"/>
                          <a:cs typeface="Arial"/>
                          <a:sym typeface="Arial"/>
                        </a:rPr>
                        <a:t>Horizontal resolution</a:t>
                      </a:r>
                      <a:endParaRPr dirty="0">
                        <a:solidFill>
                          <a:schemeClr val="tx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71475">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Cloud Optical Depth</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l"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1 &lt; COD &lt; 8</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 20% (liquid)</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30% (ice)</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max of</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0.8 or 35%</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5min</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2km</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371475">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Cloud Particle Size</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5D8F1"/>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liquid:</a:t>
                      </a:r>
                      <a:endParaRPr dirty="0"/>
                    </a:p>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 &lt; CPS &lt; 32μm</a:t>
                      </a:r>
                      <a:endParaRPr dirty="0"/>
                    </a:p>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ice:</a:t>
                      </a:r>
                      <a:endParaRPr dirty="0"/>
                    </a:p>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 &lt; CPS &lt; 50μm</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5D8F1"/>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4μm (liquid)</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10μm (ice)</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5D8F1"/>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100% (liquid)</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45% (ice)</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5D8F1"/>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5min</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5D8F1"/>
                    </a:solidFill>
                  </a:tcPr>
                </a:tc>
                <a:tc>
                  <a:txBody>
                    <a:bodyPr/>
                    <a:lstStyle/>
                    <a:p>
                      <a:pPr marL="0" marR="0" lvl="0" indent="0" algn="ctr" rtl="0">
                        <a:lnSpc>
                          <a:spcPct val="100000"/>
                        </a:lnSpc>
                        <a:spcBef>
                          <a:spcPts val="0"/>
                        </a:spcBef>
                        <a:spcAft>
                          <a:spcPts val="0"/>
                        </a:spcAft>
                        <a:buClr>
                          <a:srgbClr val="000000"/>
                        </a:buClr>
                        <a:buSzPts val="35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2km</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5D8F1"/>
                    </a:solidFill>
                  </a:tcPr>
                </a:tc>
                <a:extLst>
                  <a:ext uri="{0D108BD9-81ED-4DB2-BD59-A6C34878D82A}">
                    <a16:rowId xmlns:a16="http://schemas.microsoft.com/office/drawing/2014/main" val="10002"/>
                  </a:ext>
                </a:extLst>
              </a:tr>
              <a:tr h="371475">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Liquid Water Path</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25 &lt; LWP &lt; 100</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max of </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25 gm</a:t>
                      </a:r>
                      <a:r>
                        <a:rPr lang="en-US" sz="1400" b="0" i="0" u="none" strike="noStrike" cap="none" baseline="30000" dirty="0">
                          <a:solidFill>
                            <a:srgbClr val="000000"/>
                          </a:solidFill>
                          <a:latin typeface="Arial"/>
                          <a:ea typeface="Arial"/>
                          <a:cs typeface="Arial"/>
                          <a:sym typeface="Arial"/>
                        </a:rPr>
                        <a:t>-2</a:t>
                      </a:r>
                      <a:r>
                        <a:rPr lang="en-US" sz="1400" b="0" i="0" u="none" strike="noStrike" cap="none" dirty="0">
                          <a:solidFill>
                            <a:srgbClr val="000000"/>
                          </a:solidFill>
                          <a:latin typeface="Arial"/>
                          <a:ea typeface="Arial"/>
                          <a:cs typeface="Arial"/>
                          <a:sym typeface="Arial"/>
                        </a:rPr>
                        <a:t> or 15%</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max of</a:t>
                      </a:r>
                      <a:endParaRPr dirty="0"/>
                    </a:p>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25 gm</a:t>
                      </a:r>
                      <a:r>
                        <a:rPr lang="en-US" sz="1400" b="0" i="0" u="none" strike="noStrike" cap="none" baseline="30000" dirty="0">
                          <a:solidFill>
                            <a:srgbClr val="000000"/>
                          </a:solidFill>
                          <a:latin typeface="Arial"/>
                          <a:ea typeface="Arial"/>
                          <a:cs typeface="Arial"/>
                          <a:sym typeface="Arial"/>
                        </a:rPr>
                        <a:t>-2</a:t>
                      </a:r>
                      <a:r>
                        <a:rPr lang="en-US" sz="1400" b="0" i="0" u="none" strike="noStrike" cap="none" dirty="0">
                          <a:solidFill>
                            <a:srgbClr val="000000"/>
                          </a:solidFill>
                          <a:latin typeface="Arial"/>
                          <a:ea typeface="Arial"/>
                          <a:cs typeface="Arial"/>
                          <a:sym typeface="Arial"/>
                        </a:rPr>
                        <a:t> or 40%</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5min</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0" i="0" u="none" strike="noStrike" cap="none" dirty="0">
                          <a:solidFill>
                            <a:srgbClr val="000000"/>
                          </a:solidFill>
                          <a:latin typeface="Arial"/>
                          <a:ea typeface="Arial"/>
                          <a:cs typeface="Arial"/>
                          <a:sym typeface="Arial"/>
                        </a:rPr>
                        <a:t>2km</a:t>
                      </a:r>
                      <a:endParaRPr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bl>
          </a:graphicData>
        </a:graphic>
      </p:graphicFrame>
      <p:sp>
        <p:nvSpPr>
          <p:cNvPr id="812" name="Google Shape;812;p100"/>
          <p:cNvSpPr/>
          <p:nvPr/>
        </p:nvSpPr>
        <p:spPr>
          <a:xfrm>
            <a:off x="146084" y="4097142"/>
            <a:ext cx="7986802" cy="2585400"/>
          </a:xfrm>
          <a:prstGeom prst="rect">
            <a:avLst/>
          </a:prstGeom>
          <a:noFill/>
          <a:ln>
            <a:noFill/>
          </a:ln>
        </p:spPr>
        <p:txBody>
          <a:bodyPr spcFirstLastPara="1" wrap="square" lIns="91425" tIns="45700" rIns="91425" bIns="45700" anchor="t" anchorCtr="0">
            <a:noAutofit/>
          </a:bodyPr>
          <a:lstStyle/>
          <a:p>
            <a:pPr marL="233362" marR="0" lvl="0" indent="-233362" algn="l" rtl="0">
              <a:lnSpc>
                <a:spcPct val="100000"/>
              </a:lnSpc>
              <a:spcBef>
                <a:spcPts val="0"/>
              </a:spcBef>
              <a:spcAft>
                <a:spcPts val="0"/>
              </a:spcAft>
              <a:buClr>
                <a:schemeClr val="lt1"/>
              </a:buClr>
              <a:buSzPts val="1800"/>
              <a:buFont typeface="Arial"/>
              <a:buChar char="•"/>
            </a:pPr>
            <a:r>
              <a:rPr lang="en-US" sz="1700" b="0" i="0" u="none" strike="noStrike" cap="none" dirty="0">
                <a:solidFill>
                  <a:srgbClr val="FFFFFF"/>
                </a:solidFill>
                <a:sym typeface="Arial"/>
              </a:rPr>
              <a:t>COD comparisons with CALIOP show Accuracy is met at the Provisional Level </a:t>
            </a:r>
            <a:r>
              <a:rPr lang="en-US" sz="1700" b="0" i="0" u="none" strike="noStrike" cap="none" dirty="0" smtClean="0">
                <a:solidFill>
                  <a:srgbClr val="FFFFFF"/>
                </a:solidFill>
                <a:sym typeface="Arial"/>
              </a:rPr>
              <a:t>(</a:t>
            </a:r>
            <a:r>
              <a:rPr lang="en-US" sz="1700" dirty="0" smtClean="0">
                <a:solidFill>
                  <a:srgbClr val="00B050"/>
                </a:solidFill>
              </a:rPr>
              <a:t>4.2</a:t>
            </a:r>
            <a:r>
              <a:rPr lang="en-US" sz="1700" b="0" i="0" u="none" strike="noStrike" cap="none" dirty="0" smtClean="0">
                <a:solidFill>
                  <a:srgbClr val="00B050"/>
                </a:solidFill>
                <a:sym typeface="Arial"/>
              </a:rPr>
              <a:t>%</a:t>
            </a:r>
            <a:r>
              <a:rPr lang="en-US" sz="1700" b="0" i="0" u="none" strike="noStrike" cap="none" dirty="0">
                <a:solidFill>
                  <a:srgbClr val="FFFFFF"/>
                </a:solidFill>
                <a:sym typeface="Arial"/>
              </a:rPr>
              <a:t>).</a:t>
            </a:r>
            <a:endParaRPr sz="1700" dirty="0"/>
          </a:p>
          <a:p>
            <a:pPr marL="233362" marR="0" lvl="0" indent="-233362" algn="l" rtl="0">
              <a:lnSpc>
                <a:spcPct val="100000"/>
              </a:lnSpc>
              <a:spcBef>
                <a:spcPts val="0"/>
              </a:spcBef>
              <a:spcAft>
                <a:spcPts val="0"/>
              </a:spcAft>
              <a:buClr>
                <a:schemeClr val="lt1"/>
              </a:buClr>
              <a:buSzPts val="1800"/>
              <a:buFont typeface="Arial"/>
              <a:buNone/>
            </a:pPr>
            <a:endParaRPr sz="1700" b="0" i="0" u="none" strike="noStrike" cap="none" dirty="0">
              <a:solidFill>
                <a:schemeClr val="lt1"/>
              </a:solidFill>
              <a:latin typeface="Calibri"/>
              <a:ea typeface="Calibri"/>
              <a:cs typeface="Calibri"/>
              <a:sym typeface="Calibri"/>
            </a:endParaRPr>
          </a:p>
          <a:p>
            <a:pPr marL="233362" marR="0" lvl="0" indent="-233362" algn="l" rtl="0">
              <a:lnSpc>
                <a:spcPct val="100000"/>
              </a:lnSpc>
              <a:spcBef>
                <a:spcPts val="0"/>
              </a:spcBef>
              <a:spcAft>
                <a:spcPts val="0"/>
              </a:spcAft>
              <a:buClr>
                <a:schemeClr val="lt1"/>
              </a:buClr>
              <a:buSzPts val="1800"/>
              <a:buFont typeface="Arial"/>
              <a:buChar char="•"/>
            </a:pPr>
            <a:r>
              <a:rPr lang="en-US" sz="1700" b="0" i="0" u="none" strike="noStrike" cap="none" dirty="0">
                <a:solidFill>
                  <a:srgbClr val="FFFFFF"/>
                </a:solidFill>
                <a:sym typeface="Arial"/>
              </a:rPr>
              <a:t>COD comparisons show Precision could be met at the Provisional Level (</a:t>
            </a:r>
            <a:r>
              <a:rPr lang="en-US" sz="1700" b="0" i="0" u="none" strike="noStrike" cap="none" dirty="0" smtClean="0">
                <a:solidFill>
                  <a:srgbClr val="07AF50"/>
                </a:solidFill>
                <a:sym typeface="Arial"/>
              </a:rPr>
              <a:t>0.73</a:t>
            </a:r>
            <a:r>
              <a:rPr lang="en-US" sz="1700" b="0" i="0" u="none" strike="noStrike" cap="none" dirty="0" smtClean="0">
                <a:solidFill>
                  <a:srgbClr val="FFFFFF"/>
                </a:solidFill>
                <a:sym typeface="Arial"/>
              </a:rPr>
              <a:t>)</a:t>
            </a:r>
            <a:r>
              <a:rPr lang="en-US" sz="1700" b="0" i="0" u="none" strike="noStrike" cap="none" dirty="0">
                <a:solidFill>
                  <a:srgbClr val="FFFFFF"/>
                </a:solidFill>
                <a:sym typeface="Arial"/>
              </a:rPr>
              <a:t>, but that is </a:t>
            </a:r>
            <a:r>
              <a:rPr lang="en-US" sz="1700" b="0" i="0" u="none" strike="noStrike" cap="none" dirty="0" smtClean="0">
                <a:solidFill>
                  <a:srgbClr val="FFE81F"/>
                </a:solidFill>
                <a:sym typeface="Arial"/>
              </a:rPr>
              <a:t>37.9%</a:t>
            </a:r>
            <a:r>
              <a:rPr lang="en-US" sz="1700" b="0" i="0" u="none" strike="noStrike" cap="none" dirty="0">
                <a:solidFill>
                  <a:srgbClr val="FFFFFF"/>
                </a:solidFill>
                <a:sym typeface="Arial"/>
              </a:rPr>
              <a:t>, so more CALIOP comparisons will be conducted.</a:t>
            </a:r>
            <a:endParaRPr sz="1700" dirty="0"/>
          </a:p>
          <a:p>
            <a:pPr marL="233362" marR="0" lvl="0" indent="-233362" algn="l" rtl="0">
              <a:lnSpc>
                <a:spcPct val="100000"/>
              </a:lnSpc>
              <a:spcBef>
                <a:spcPts val="0"/>
              </a:spcBef>
              <a:spcAft>
                <a:spcPts val="0"/>
              </a:spcAft>
              <a:buClr>
                <a:schemeClr val="lt1"/>
              </a:buClr>
              <a:buSzPts val="1800"/>
              <a:buFont typeface="Arial"/>
              <a:buNone/>
            </a:pPr>
            <a:endParaRPr sz="1700" b="0" i="0" u="none" strike="noStrike" cap="none" dirty="0">
              <a:solidFill>
                <a:srgbClr val="FFFFFF"/>
              </a:solidFill>
              <a:latin typeface="Calibri"/>
              <a:ea typeface="Calibri"/>
              <a:cs typeface="Calibri"/>
              <a:sym typeface="Calibri"/>
            </a:endParaRPr>
          </a:p>
          <a:p>
            <a:pPr marL="233362" lvl="0" indent="-233362">
              <a:buClr>
                <a:schemeClr val="lt1"/>
              </a:buClr>
              <a:buSzPts val="1800"/>
              <a:buFont typeface="Arial"/>
              <a:buChar char="•"/>
            </a:pPr>
            <a:r>
              <a:rPr lang="en-US" sz="1700" b="0" i="0" u="none" strike="noStrike" cap="none" dirty="0">
                <a:solidFill>
                  <a:schemeClr val="lt1"/>
                </a:solidFill>
                <a:sym typeface="Arial"/>
              </a:rPr>
              <a:t>Using LWP as a proxy for CPS indicates that liquid CPS </a:t>
            </a:r>
            <a:r>
              <a:rPr lang="en-US" sz="1700" b="0" i="0" u="none" strike="noStrike" cap="none" dirty="0" smtClean="0">
                <a:solidFill>
                  <a:schemeClr val="lt1"/>
                </a:solidFill>
                <a:sym typeface="Arial"/>
              </a:rPr>
              <a:t>can meet requirements </a:t>
            </a:r>
            <a:r>
              <a:rPr lang="en-US" sz="1700" b="0" i="0" u="none" strike="noStrike" cap="none" dirty="0">
                <a:solidFill>
                  <a:schemeClr val="lt1"/>
                </a:solidFill>
                <a:sym typeface="Arial"/>
              </a:rPr>
              <a:t>(Accuracy = </a:t>
            </a:r>
            <a:r>
              <a:rPr lang="en-US" sz="1700" b="0" i="0" u="none" strike="noStrike" cap="none" dirty="0" smtClean="0">
                <a:solidFill>
                  <a:srgbClr val="00B050"/>
                </a:solidFill>
                <a:sym typeface="Arial"/>
              </a:rPr>
              <a:t>-</a:t>
            </a:r>
            <a:r>
              <a:rPr lang="en-US" sz="1700" dirty="0" smtClean="0">
                <a:solidFill>
                  <a:srgbClr val="07AF50"/>
                </a:solidFill>
              </a:rPr>
              <a:t>11.9</a:t>
            </a:r>
            <a:r>
              <a:rPr lang="en-US" sz="1700" b="0" i="0" u="none" strike="noStrike" cap="none" dirty="0" smtClean="0">
                <a:solidFill>
                  <a:srgbClr val="07AF50"/>
                </a:solidFill>
                <a:sym typeface="Arial"/>
              </a:rPr>
              <a:t> </a:t>
            </a:r>
            <a:r>
              <a:rPr lang="en-US" sz="1700" b="0" i="0" u="none" strike="noStrike" cap="none" dirty="0" smtClean="0">
                <a:solidFill>
                  <a:srgbClr val="07AF50"/>
                </a:solidFill>
                <a:sym typeface="Arial"/>
              </a:rPr>
              <a:t>gm</a:t>
            </a:r>
            <a:r>
              <a:rPr lang="en-US" sz="1700" baseline="30000" dirty="0" smtClean="0">
                <a:solidFill>
                  <a:srgbClr val="07AF50"/>
                </a:solidFill>
              </a:rPr>
              <a:t>-2</a:t>
            </a:r>
            <a:r>
              <a:rPr lang="en-US" sz="1700" b="0" i="0" u="none" strike="noStrike" cap="none" dirty="0" smtClean="0">
                <a:solidFill>
                  <a:srgbClr val="07AF50"/>
                </a:solidFill>
                <a:sym typeface="Arial"/>
              </a:rPr>
              <a:t> </a:t>
            </a:r>
            <a:r>
              <a:rPr lang="en-US" sz="1700" b="0" i="0" u="none" strike="noStrike" cap="none" dirty="0" smtClean="0">
                <a:solidFill>
                  <a:schemeClr val="bg1"/>
                </a:solidFill>
                <a:sym typeface="Arial"/>
              </a:rPr>
              <a:t>or</a:t>
            </a:r>
            <a:r>
              <a:rPr lang="en-US" sz="1700" b="0" i="0" u="none" strike="noStrike" cap="none" dirty="0" smtClean="0">
                <a:solidFill>
                  <a:srgbClr val="07AF50"/>
                </a:solidFill>
                <a:sym typeface="Arial"/>
              </a:rPr>
              <a:t> </a:t>
            </a:r>
            <a:r>
              <a:rPr lang="en-US" sz="1700" b="0" i="0" u="none" strike="noStrike" cap="none" dirty="0" smtClean="0">
                <a:solidFill>
                  <a:srgbClr val="FFFF00"/>
                </a:solidFill>
                <a:sym typeface="Arial"/>
              </a:rPr>
              <a:t>22%</a:t>
            </a:r>
            <a:r>
              <a:rPr lang="en-US" sz="1700" b="0" i="0" u="none" strike="noStrike" cap="none" dirty="0" smtClean="0">
                <a:solidFill>
                  <a:srgbClr val="07AF50"/>
                </a:solidFill>
                <a:sym typeface="Arial"/>
              </a:rPr>
              <a:t> </a:t>
            </a:r>
            <a:r>
              <a:rPr lang="en-US" sz="1700" b="0" i="0" u="none" strike="noStrike" cap="none" dirty="0">
                <a:solidFill>
                  <a:schemeClr val="lt1"/>
                </a:solidFill>
                <a:sym typeface="Arial"/>
              </a:rPr>
              <a:t>and Precision = </a:t>
            </a:r>
            <a:r>
              <a:rPr lang="en-US" sz="1700" dirty="0" smtClean="0">
                <a:solidFill>
                  <a:srgbClr val="00B050"/>
                </a:solidFill>
              </a:rPr>
              <a:t>23.8</a:t>
            </a:r>
            <a:r>
              <a:rPr lang="en-US" sz="1700" dirty="0" smtClean="0">
                <a:solidFill>
                  <a:srgbClr val="FFE81F"/>
                </a:solidFill>
              </a:rPr>
              <a:t> </a:t>
            </a:r>
            <a:r>
              <a:rPr lang="en-US" sz="1700" dirty="0">
                <a:solidFill>
                  <a:srgbClr val="07AF50"/>
                </a:solidFill>
              </a:rPr>
              <a:t>gm</a:t>
            </a:r>
            <a:r>
              <a:rPr lang="en-US" sz="1700" baseline="30000" dirty="0">
                <a:solidFill>
                  <a:srgbClr val="07AF50"/>
                </a:solidFill>
              </a:rPr>
              <a:t>-2 </a:t>
            </a:r>
            <a:r>
              <a:rPr lang="en-US" sz="1700" dirty="0" smtClean="0">
                <a:solidFill>
                  <a:srgbClr val="FFE81F"/>
                </a:solidFill>
              </a:rPr>
              <a:t>or </a:t>
            </a:r>
            <a:r>
              <a:rPr lang="en-US" sz="1700" dirty="0" smtClean="0">
                <a:solidFill>
                  <a:srgbClr val="FFE81F"/>
                </a:solidFill>
              </a:rPr>
              <a:t>43.8%</a:t>
            </a:r>
            <a:r>
              <a:rPr lang="en-US" sz="1700" b="0" i="0" u="none" strike="noStrike" cap="none" dirty="0" smtClean="0">
                <a:solidFill>
                  <a:srgbClr val="FFE81F"/>
                </a:solidFill>
                <a:sym typeface="Arial"/>
              </a:rPr>
              <a:t> </a:t>
            </a:r>
            <a:r>
              <a:rPr lang="en-US" sz="1700" b="0" i="0" u="none" strike="noStrike" cap="none" dirty="0" smtClean="0">
                <a:solidFill>
                  <a:srgbClr val="FFE81F"/>
                </a:solidFill>
                <a:sym typeface="Arial"/>
              </a:rPr>
              <a:t>gm</a:t>
            </a:r>
            <a:r>
              <a:rPr lang="en-US" sz="1700" baseline="30000" dirty="0" smtClean="0">
                <a:solidFill>
                  <a:srgbClr val="FFE81F"/>
                </a:solidFill>
              </a:rPr>
              <a:t>-2</a:t>
            </a:r>
            <a:r>
              <a:rPr lang="en-US" sz="1700" b="0" i="0" u="none" strike="noStrike" cap="none" dirty="0" smtClean="0">
                <a:solidFill>
                  <a:schemeClr val="lt1"/>
                </a:solidFill>
                <a:sym typeface="Arial"/>
              </a:rPr>
              <a:t>)</a:t>
            </a:r>
            <a:endParaRPr sz="1700" dirty="0"/>
          </a:p>
        </p:txBody>
      </p:sp>
      <p:sp>
        <p:nvSpPr>
          <p:cNvPr id="7" name="Google Shape;767;p95"/>
          <p:cNvSpPr txBox="1"/>
          <p:nvPr/>
        </p:nvSpPr>
        <p:spPr>
          <a:xfrm>
            <a:off x="8022009" y="5681680"/>
            <a:ext cx="984600" cy="4002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dirty="0">
                <a:solidFill>
                  <a:schemeClr val="lt1"/>
                </a:solidFill>
                <a:latin typeface="Calibri"/>
                <a:ea typeface="Calibri"/>
                <a:cs typeface="Calibri"/>
                <a:sym typeface="Calibri"/>
              </a:rPr>
              <a:t>PASSED</a:t>
            </a:r>
            <a:endParaRPr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01"/>
          <p:cNvSpPr txBox="1">
            <a:spLocks noGrp="1"/>
          </p:cNvSpPr>
          <p:nvPr>
            <p:ph type="title"/>
          </p:nvPr>
        </p:nvSpPr>
        <p:spPr>
          <a:xfrm>
            <a:off x="457200" y="415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75"/>
              <a:buFont typeface="Calibri"/>
              <a:buNone/>
            </a:pPr>
            <a:r>
              <a:rPr lang="en-US" sz="3100" b="0" i="0" u="none" strike="noStrike" cap="none" dirty="0">
                <a:solidFill>
                  <a:schemeClr val="lt1"/>
                </a:solidFill>
                <a:latin typeface="Calibri"/>
                <a:ea typeface="Calibri"/>
                <a:cs typeface="Calibri"/>
                <a:sym typeface="Calibri"/>
              </a:rPr>
              <a:t>Nighttime PLPT Outcomes: Summary</a:t>
            </a:r>
            <a:endParaRPr dirty="0"/>
          </a:p>
        </p:txBody>
      </p:sp>
      <p:sp>
        <p:nvSpPr>
          <p:cNvPr id="820" name="Google Shape;820;p101"/>
          <p:cNvSpPr txBox="1">
            <a:spLocks noGrp="1"/>
          </p:cNvSpPr>
          <p:nvPr>
            <p:ph type="body" idx="1"/>
          </p:nvPr>
        </p:nvSpPr>
        <p:spPr>
          <a:xfrm>
            <a:off x="405214" y="1184510"/>
            <a:ext cx="8395306" cy="5171840"/>
          </a:xfrm>
          <a:prstGeom prst="rect">
            <a:avLst/>
          </a:prstGeom>
          <a:noFill/>
          <a:ln>
            <a:noFill/>
          </a:ln>
        </p:spPr>
        <p:txBody>
          <a:bodyPr spcFirstLastPara="1" wrap="square" lIns="91425" tIns="45700" rIns="91425" bIns="45700" anchor="t" anchorCtr="0">
            <a:noAutofit/>
          </a:bodyPr>
          <a:lstStyle/>
          <a:p>
            <a:pPr marL="233361" marR="0" lvl="0" indent="-233361" algn="l" rtl="0">
              <a:lnSpc>
                <a:spcPct val="100000"/>
              </a:lnSpc>
              <a:spcBef>
                <a:spcPts val="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All PLPT activities required to make Provisional have been completed.</a:t>
            </a:r>
            <a:endParaRPr dirty="0"/>
          </a:p>
          <a:p>
            <a:pPr marL="233362" indent="-233362">
              <a:spcBef>
                <a:spcPts val="0"/>
              </a:spcBef>
              <a:buSzPts val="2400"/>
            </a:pPr>
            <a:r>
              <a:rPr lang="en-US" sz="2400" b="0" i="0" u="none" strike="noStrike" cap="none" dirty="0" smtClean="0">
                <a:solidFill>
                  <a:schemeClr val="lt1"/>
                </a:solidFill>
                <a:latin typeface="Calibri"/>
                <a:ea typeface="Calibri"/>
                <a:cs typeface="Calibri"/>
                <a:sym typeface="Calibri"/>
              </a:rPr>
              <a:t>PLPT </a:t>
            </a:r>
            <a:r>
              <a:rPr lang="en-US" sz="2400" b="0" i="0" u="none" strike="noStrike" cap="none" dirty="0">
                <a:solidFill>
                  <a:schemeClr val="lt1"/>
                </a:solidFill>
                <a:latin typeface="Calibri"/>
                <a:ea typeface="Calibri"/>
                <a:cs typeface="Calibri"/>
                <a:sym typeface="Calibri"/>
              </a:rPr>
              <a:t>on </a:t>
            </a:r>
            <a:r>
              <a:rPr lang="en-US" sz="2400" dirty="0"/>
              <a:t>CONUS and </a:t>
            </a:r>
            <a:r>
              <a:rPr lang="en-US" sz="2400" dirty="0" smtClean="0"/>
              <a:t>Meso</a:t>
            </a:r>
            <a:r>
              <a:rPr lang="en-US" sz="2400" dirty="0" smtClean="0"/>
              <a:t> </a:t>
            </a:r>
            <a:r>
              <a:rPr lang="en-US" sz="2400" b="0" i="0" u="none" strike="noStrike" cap="none" dirty="0" smtClean="0">
                <a:solidFill>
                  <a:schemeClr val="lt1"/>
                </a:solidFill>
                <a:latin typeface="Calibri"/>
                <a:ea typeface="Calibri"/>
                <a:cs typeface="Calibri"/>
                <a:sym typeface="Calibri"/>
              </a:rPr>
              <a:t>domains are not shown, but performance is the same as for full disk.</a:t>
            </a:r>
          </a:p>
          <a:p>
            <a:pPr marL="233362" indent="-233362">
              <a:spcBef>
                <a:spcPts val="0"/>
              </a:spcBef>
              <a:buSzPts val="2400"/>
            </a:pPr>
            <a:r>
              <a:rPr lang="en-US" sz="2400" dirty="0" smtClean="0"/>
              <a:t>Validation results continue to show good performance.</a:t>
            </a:r>
            <a:endParaRPr dirty="0"/>
          </a:p>
          <a:p>
            <a:pPr marL="233362" marR="0" lvl="0" indent="-233362" algn="l" rtl="0">
              <a:lnSpc>
                <a:spcPct val="100000"/>
              </a:lnSpc>
              <a:spcBef>
                <a:spcPts val="480"/>
              </a:spcBef>
              <a:spcAft>
                <a:spcPts val="0"/>
              </a:spcAft>
              <a:buClr>
                <a:schemeClr val="lt1"/>
              </a:buClr>
              <a:buSzPts val="2400"/>
              <a:buFont typeface="Arial"/>
              <a:buChar char="•"/>
            </a:pPr>
            <a:r>
              <a:rPr lang="en-US" sz="2400" dirty="0" smtClean="0"/>
              <a:t>Some </a:t>
            </a:r>
            <a:r>
              <a:rPr lang="en-US" sz="2400" b="0" i="0" u="none" strike="noStrike" cap="none" dirty="0" smtClean="0">
                <a:solidFill>
                  <a:schemeClr val="lt1"/>
                </a:solidFill>
                <a:latin typeface="Calibri"/>
                <a:ea typeface="Calibri"/>
                <a:cs typeface="Calibri"/>
                <a:sym typeface="Calibri"/>
              </a:rPr>
              <a:t>behaviors </a:t>
            </a:r>
            <a:r>
              <a:rPr lang="en-US" sz="2400" b="0" i="0" u="none" strike="noStrike" cap="none" dirty="0">
                <a:solidFill>
                  <a:schemeClr val="lt1"/>
                </a:solidFill>
                <a:latin typeface="Calibri"/>
                <a:ea typeface="Calibri"/>
                <a:cs typeface="Calibri"/>
                <a:sym typeface="Calibri"/>
              </a:rPr>
              <a:t>revealed by </a:t>
            </a:r>
            <a:r>
              <a:rPr lang="en-US" sz="2400" b="0" i="0" u="none" strike="noStrike" cap="none" dirty="0" smtClean="0">
                <a:solidFill>
                  <a:schemeClr val="lt1"/>
                </a:solidFill>
                <a:latin typeface="Calibri"/>
                <a:ea typeface="Calibri"/>
                <a:cs typeface="Calibri"/>
                <a:sym typeface="Calibri"/>
              </a:rPr>
              <a:t>PLPTs</a:t>
            </a:r>
            <a:r>
              <a:rPr lang="en-US" sz="2400" dirty="0"/>
              <a:t> </a:t>
            </a:r>
            <a:r>
              <a:rPr lang="en-US" sz="2400" dirty="0" smtClean="0"/>
              <a:t>are </a:t>
            </a:r>
            <a:r>
              <a:rPr lang="en-US" sz="2400" b="0" i="0" u="none" strike="noStrike" cap="none" dirty="0" smtClean="0">
                <a:solidFill>
                  <a:schemeClr val="lt1"/>
                </a:solidFill>
                <a:latin typeface="Calibri"/>
                <a:ea typeface="Calibri"/>
                <a:cs typeface="Calibri"/>
                <a:sym typeface="Calibri"/>
              </a:rPr>
              <a:t>under </a:t>
            </a:r>
            <a:r>
              <a:rPr lang="en-US" sz="2400" b="0" i="0" u="none" strike="noStrike" cap="none" dirty="0">
                <a:solidFill>
                  <a:schemeClr val="lt1"/>
                </a:solidFill>
                <a:latin typeface="Calibri"/>
                <a:ea typeface="Calibri"/>
                <a:cs typeface="Calibri"/>
                <a:sym typeface="Calibri"/>
              </a:rPr>
              <a:t>investigation:</a:t>
            </a:r>
            <a:endParaRPr dirty="0"/>
          </a:p>
          <a:p>
            <a:pPr marL="690562" marR="0" lvl="1" indent="-233362" algn="l" rtl="0">
              <a:lnSpc>
                <a:spcPct val="100000"/>
              </a:lnSpc>
              <a:spcBef>
                <a:spcPts val="400"/>
              </a:spcBef>
              <a:spcAft>
                <a:spcPts val="0"/>
              </a:spcAft>
              <a:buClr>
                <a:schemeClr val="lt1"/>
              </a:buClr>
              <a:buSzPts val="2000"/>
              <a:buFont typeface="Arial"/>
              <a:buChar char="–"/>
            </a:pPr>
            <a:r>
              <a:rPr lang="en-US" sz="2000" dirty="0"/>
              <a:t>Low COD bias at higher COD</a:t>
            </a:r>
            <a:r>
              <a:rPr lang="en-US" sz="2000" b="0" i="0" u="none" strike="noStrike" cap="none" dirty="0">
                <a:solidFill>
                  <a:schemeClr val="lt1"/>
                </a:solidFill>
                <a:latin typeface="Calibri"/>
                <a:ea typeface="Calibri"/>
                <a:cs typeface="Calibri"/>
                <a:sym typeface="Calibri"/>
              </a:rPr>
              <a:t> </a:t>
            </a:r>
            <a:r>
              <a:rPr lang="en-US" sz="2000" dirty="0"/>
              <a:t>compared to GOES-</a:t>
            </a:r>
            <a:r>
              <a:rPr lang="en-US" sz="2000" dirty="0" smtClean="0"/>
              <a:t>16</a:t>
            </a:r>
            <a:endParaRPr sz="2000" b="0" i="0" u="none" strike="noStrike" cap="none" dirty="0">
              <a:solidFill>
                <a:schemeClr val="lt1"/>
              </a:solidFill>
              <a:latin typeface="Calibri"/>
              <a:ea typeface="Calibri"/>
              <a:cs typeface="Calibri"/>
              <a:sym typeface="Calibri"/>
            </a:endParaRPr>
          </a:p>
          <a:p>
            <a:pPr marL="690562" marR="0" lvl="1" indent="-233362" algn="l" rtl="0">
              <a:lnSpc>
                <a:spcPct val="100000"/>
              </a:lnSpc>
              <a:spcBef>
                <a:spcPts val="400"/>
              </a:spcBef>
              <a:spcAft>
                <a:spcPts val="0"/>
              </a:spcAft>
              <a:buClr>
                <a:schemeClr val="lt1"/>
              </a:buClr>
              <a:buSzPts val="2000"/>
              <a:buFont typeface="Arial"/>
              <a:buChar char="–"/>
            </a:pPr>
            <a:r>
              <a:rPr lang="en-US" sz="2000" dirty="0"/>
              <a:t>High CPS for </a:t>
            </a:r>
            <a:r>
              <a:rPr lang="en-US" sz="2000" dirty="0" smtClean="0"/>
              <a:t>some ice </a:t>
            </a:r>
            <a:r>
              <a:rPr lang="en-US" sz="2000" dirty="0"/>
              <a:t>clouds</a:t>
            </a:r>
            <a:endParaRPr sz="2000" b="0" i="0" u="none" strike="noStrike" cap="none" dirty="0">
              <a:solidFill>
                <a:schemeClr val="lt1"/>
              </a:solidFill>
              <a:latin typeface="Calibri"/>
              <a:ea typeface="Calibri"/>
              <a:cs typeface="Calibri"/>
              <a:sym typeface="Calibri"/>
            </a:endParaRPr>
          </a:p>
          <a:p>
            <a:pPr marL="290512" marR="0" lvl="0" indent="-239712" algn="l" rtl="0">
              <a:lnSpc>
                <a:spcPct val="100000"/>
              </a:lnSpc>
              <a:spcBef>
                <a:spcPts val="480"/>
              </a:spcBef>
              <a:spcAft>
                <a:spcPts val="0"/>
              </a:spcAft>
              <a:buClr>
                <a:schemeClr val="lt1"/>
              </a:buClr>
              <a:buSzPts val="2400"/>
              <a:buFont typeface="Arial"/>
              <a:buChar char="•"/>
            </a:pPr>
            <a:r>
              <a:rPr lang="en-US" sz="2400" dirty="0" smtClean="0"/>
              <a:t>While those behaviors will be addressed by conducting further validation and assessing potential algorithm updates in the coming months, users will be forewarned that there can be inter-satellite inconsistencies in some products.</a:t>
            </a:r>
          </a:p>
          <a:p>
            <a:pPr marL="290512" marR="0" lvl="0" indent="-239712" algn="l" rtl="0">
              <a:lnSpc>
                <a:spcPct val="100000"/>
              </a:lnSpc>
              <a:spcBef>
                <a:spcPts val="480"/>
              </a:spcBef>
              <a:spcAft>
                <a:spcPts val="0"/>
              </a:spcAft>
              <a:buClr>
                <a:schemeClr val="lt1"/>
              </a:buClr>
              <a:buSzPts val="2400"/>
              <a:buFont typeface="Arial"/>
              <a:buChar char="•"/>
            </a:pPr>
            <a:r>
              <a:rPr lang="en-US" sz="2400" b="0" i="0" u="none" strike="noStrike" cap="none" dirty="0" smtClean="0">
                <a:solidFill>
                  <a:schemeClr val="lt1"/>
                </a:solidFill>
                <a:latin typeface="Calibri"/>
                <a:ea typeface="Calibri"/>
                <a:cs typeface="Calibri"/>
                <a:sym typeface="Calibri"/>
              </a:rPr>
              <a:t>Subsequent </a:t>
            </a:r>
            <a:r>
              <a:rPr lang="en-US" sz="2400" b="0" i="0" u="none" strike="noStrike" cap="none" dirty="0">
                <a:solidFill>
                  <a:schemeClr val="lt1"/>
                </a:solidFill>
                <a:latin typeface="Calibri"/>
                <a:ea typeface="Calibri"/>
                <a:cs typeface="Calibri"/>
                <a:sym typeface="Calibri"/>
              </a:rPr>
              <a:t>modifications will be based on team feedback</a:t>
            </a:r>
            <a:r>
              <a:rPr lang="en-US" sz="2400" b="0" i="0" u="none" strike="noStrike" cap="none" dirty="0" smtClean="0">
                <a:solidFill>
                  <a:schemeClr val="lt1"/>
                </a:solidFill>
                <a:latin typeface="Calibri"/>
                <a:ea typeface="Calibri"/>
                <a:cs typeface="Calibri"/>
                <a:sym typeface="Calibri"/>
              </a:rPr>
              <a:t>.</a:t>
            </a:r>
            <a:endParaRPr lang="en-US" sz="2400" dirty="0"/>
          </a:p>
        </p:txBody>
      </p:sp>
      <p:sp>
        <p:nvSpPr>
          <p:cNvPr id="821" name="Google Shape;821;p10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34</a:t>
            </a:fld>
            <a:endParaRPr sz="12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02"/>
          <p:cNvSpPr txBox="1">
            <a:spLocks noGrp="1"/>
          </p:cNvSpPr>
          <p:nvPr>
            <p:ph type="title"/>
          </p:nvPr>
        </p:nvSpPr>
        <p:spPr>
          <a:xfrm>
            <a:off x="1582367" y="22057"/>
            <a:ext cx="59913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dirty="0">
                <a:solidFill>
                  <a:schemeClr val="lt1"/>
                </a:solidFill>
                <a:latin typeface="Calibri"/>
                <a:ea typeface="Calibri"/>
                <a:cs typeface="Calibri"/>
                <a:sym typeface="Calibri"/>
              </a:rPr>
              <a:t>Instrument/GPA Issues Identified </a:t>
            </a:r>
            <a:br>
              <a:rPr lang="en-US" sz="3200" b="0" i="0" u="none" strike="noStrike" cap="none" dirty="0">
                <a:solidFill>
                  <a:schemeClr val="lt1"/>
                </a:solidFill>
                <a:latin typeface="Calibri"/>
                <a:ea typeface="Calibri"/>
                <a:cs typeface="Calibri"/>
                <a:sym typeface="Calibri"/>
              </a:rPr>
            </a:br>
            <a:r>
              <a:rPr lang="en-US" sz="3200" b="0" i="0" u="sng" strike="noStrike" cap="none" dirty="0">
                <a:solidFill>
                  <a:schemeClr val="lt1"/>
                </a:solidFill>
                <a:latin typeface="Calibri"/>
                <a:ea typeface="Calibri"/>
                <a:cs typeface="Calibri"/>
                <a:sym typeface="Calibri"/>
              </a:rPr>
              <a:t>Post-launch</a:t>
            </a:r>
            <a:r>
              <a:rPr lang="en-US" sz="3200" b="0" i="0" u="none" strike="noStrike" cap="none" dirty="0">
                <a:solidFill>
                  <a:schemeClr val="lt1"/>
                </a:solidFill>
                <a:latin typeface="Calibri"/>
                <a:ea typeface="Calibri"/>
                <a:cs typeface="Calibri"/>
                <a:sym typeface="Calibri"/>
              </a:rPr>
              <a:t> and Resolution Status</a:t>
            </a:r>
            <a:endParaRPr dirty="0"/>
          </a:p>
        </p:txBody>
      </p:sp>
      <p:graphicFrame>
        <p:nvGraphicFramePr>
          <p:cNvPr id="828" name="Google Shape;828;p102"/>
          <p:cNvGraphicFramePr/>
          <p:nvPr>
            <p:extLst>
              <p:ext uri="{D42A27DB-BD31-4B8C-83A1-F6EECF244321}">
                <p14:modId xmlns:p14="http://schemas.microsoft.com/office/powerpoint/2010/main" val="3402100872"/>
              </p:ext>
            </p:extLst>
          </p:nvPr>
        </p:nvGraphicFramePr>
        <p:xfrm>
          <a:off x="270358" y="1343561"/>
          <a:ext cx="8616775" cy="747650"/>
        </p:xfrm>
        <a:graphic>
          <a:graphicData uri="http://schemas.openxmlformats.org/drawingml/2006/table">
            <a:tbl>
              <a:tblPr>
                <a:noFill/>
                <a:tableStyleId>{6ECD0486-316D-494C-B4F6-D5CFEE420406}</a:tableStyleId>
              </a:tblPr>
              <a:tblGrid>
                <a:gridCol w="1037375">
                  <a:extLst>
                    <a:ext uri="{9D8B030D-6E8A-4147-A177-3AD203B41FA5}">
                      <a16:colId xmlns:a16="http://schemas.microsoft.com/office/drawing/2014/main" val="20000"/>
                    </a:ext>
                  </a:extLst>
                </a:gridCol>
                <a:gridCol w="3465825">
                  <a:extLst>
                    <a:ext uri="{9D8B030D-6E8A-4147-A177-3AD203B41FA5}">
                      <a16:colId xmlns:a16="http://schemas.microsoft.com/office/drawing/2014/main" val="20001"/>
                    </a:ext>
                  </a:extLst>
                </a:gridCol>
                <a:gridCol w="880325">
                  <a:extLst>
                    <a:ext uri="{9D8B030D-6E8A-4147-A177-3AD203B41FA5}">
                      <a16:colId xmlns:a16="http://schemas.microsoft.com/office/drawing/2014/main" val="20002"/>
                    </a:ext>
                  </a:extLst>
                </a:gridCol>
                <a:gridCol w="3233250">
                  <a:extLst>
                    <a:ext uri="{9D8B030D-6E8A-4147-A177-3AD203B41FA5}">
                      <a16:colId xmlns:a16="http://schemas.microsoft.com/office/drawing/2014/main" val="20003"/>
                    </a:ext>
                  </a:extLst>
                </a:gridCol>
              </a:tblGrid>
              <a:tr h="357925">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dirty="0">
                          <a:solidFill>
                            <a:schemeClr val="lt1"/>
                          </a:solidFill>
                        </a:rPr>
                        <a:t>Title</a:t>
                      </a:r>
                      <a:endParaRPr dirty="0"/>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dirty="0">
                          <a:solidFill>
                            <a:schemeClr val="lt1"/>
                          </a:solidFill>
                        </a:rPr>
                        <a:t>Description</a:t>
                      </a:r>
                      <a:endParaRPr dirty="0"/>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dirty="0">
                          <a:solidFill>
                            <a:schemeClr val="lt1"/>
                          </a:solidFill>
                        </a:rPr>
                        <a:t>Status</a:t>
                      </a:r>
                      <a:endParaRPr dirty="0"/>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dirty="0">
                          <a:solidFill>
                            <a:schemeClr val="lt1"/>
                          </a:solidFill>
                        </a:rPr>
                        <a:t>Mitigation</a:t>
                      </a:r>
                      <a:endParaRPr dirty="0"/>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389725">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dirty="0">
                          <a:solidFill>
                            <a:srgbClr val="000000"/>
                          </a:solidFill>
                        </a:rPr>
                        <a:t>None</a:t>
                      </a:r>
                      <a:endParaRPr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bl>
          </a:graphicData>
        </a:graphic>
      </p:graphicFrame>
      <p:sp>
        <p:nvSpPr>
          <p:cNvPr id="829" name="Google Shape;829;p10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a:solidFill>
                  <a:schemeClr val="lt1"/>
                </a:solidFill>
                <a:latin typeface="Calibri"/>
                <a:ea typeface="Calibri"/>
                <a:cs typeface="Calibri"/>
                <a:sym typeface="Calibri"/>
              </a:rPr>
              <a:t>35</a:t>
            </a:fld>
            <a:endParaRPr sz="1200" dirty="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3"/>
          <p:cNvSpPr txBox="1">
            <a:spLocks noGrp="1"/>
          </p:cNvSpPr>
          <p:nvPr>
            <p:ph type="title"/>
          </p:nvPr>
        </p:nvSpPr>
        <p:spPr>
          <a:xfrm>
            <a:off x="457200" y="3178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Product Maturity Assessment</a:t>
            </a:r>
            <a:endParaRPr dirty="0"/>
          </a:p>
        </p:txBody>
      </p:sp>
      <p:graphicFrame>
        <p:nvGraphicFramePr>
          <p:cNvPr id="836" name="Google Shape;836;p103"/>
          <p:cNvGraphicFramePr/>
          <p:nvPr>
            <p:extLst>
              <p:ext uri="{D42A27DB-BD31-4B8C-83A1-F6EECF244321}">
                <p14:modId xmlns:p14="http://schemas.microsoft.com/office/powerpoint/2010/main" val="3732751804"/>
              </p:ext>
            </p:extLst>
          </p:nvPr>
        </p:nvGraphicFramePr>
        <p:xfrm>
          <a:off x="457200" y="1465262"/>
          <a:ext cx="8229600" cy="4074250"/>
        </p:xfrm>
        <a:graphic>
          <a:graphicData uri="http://schemas.openxmlformats.org/drawingml/2006/table">
            <a:tbl>
              <a:tblPr firstRow="1" bandRow="1">
                <a:noFill/>
                <a:tableStyleId>{6ECD0486-316D-494C-B4F6-D5CFEE420406}</a:tableStyleId>
              </a:tblPr>
              <a:tblGrid>
                <a:gridCol w="4360985">
                  <a:extLst>
                    <a:ext uri="{9D8B030D-6E8A-4147-A177-3AD203B41FA5}">
                      <a16:colId xmlns:a16="http://schemas.microsoft.com/office/drawing/2014/main" val="20000"/>
                    </a:ext>
                  </a:extLst>
                </a:gridCol>
                <a:gridCol w="386861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Preparation Activities</a:t>
                      </a:r>
                      <a:endParaRPr dirty="0"/>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Assessment</a:t>
                      </a:r>
                      <a:endParaRPr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Initial calibration applied (L1b)</a:t>
                      </a:r>
                      <a:endParaRPr dirty="0"/>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N/A</a:t>
                      </a:r>
                      <a:endParaRPr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Rapid changes in product input tables / algorithms can be expected</a:t>
                      </a:r>
                      <a:endParaRPr dirty="0"/>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Yes</a:t>
                      </a:r>
                      <a:endParaRPr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Product quick looks and initial comparisons with ground truth data not adequate to determine product quality</a:t>
                      </a:r>
                      <a:endParaRPr dirty="0"/>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Algorithm experiences striping due to due to upstream (L1b) issues.</a:t>
                      </a:r>
                      <a:endParaRPr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Anomalies may be found in the product and the resolution strategy may not exist</a:t>
                      </a:r>
                      <a:endParaRPr dirty="0"/>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Agreed</a:t>
                      </a:r>
                      <a:endParaRPr dirty="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chemeClr val="lt1"/>
                        </a:buClr>
                        <a:buSzPts val="350"/>
                        <a:buFont typeface="Arial"/>
                        <a:buNone/>
                      </a:pPr>
                      <a:r>
                        <a:rPr lang="en-US" sz="1400" b="1" u="none" strike="noStrike" cap="none" dirty="0">
                          <a:solidFill>
                            <a:schemeClr val="lt1"/>
                          </a:solidFill>
                        </a:rPr>
                        <a:t>End State</a:t>
                      </a:r>
                      <a:endParaRPr dirty="0"/>
                    </a:p>
                  </a:txBody>
                  <a:tcPr marL="91450" marR="91450" marT="45725" marB="45725">
                    <a:solidFill>
                      <a:schemeClr val="accent1"/>
                    </a:solidFill>
                  </a:tcPr>
                </a:tc>
                <a:tc>
                  <a:txBody>
                    <a:bodyPr/>
                    <a:lstStyle/>
                    <a:p>
                      <a:pPr marL="0" marR="0" lvl="0" indent="0" algn="l" rtl="0">
                        <a:lnSpc>
                          <a:spcPct val="100000"/>
                        </a:lnSpc>
                        <a:spcBef>
                          <a:spcPts val="0"/>
                        </a:spcBef>
                        <a:spcAft>
                          <a:spcPts val="0"/>
                        </a:spcAft>
                        <a:buClr>
                          <a:schemeClr val="lt1"/>
                        </a:buClr>
                        <a:buSzPts val="350"/>
                        <a:buFont typeface="Arial"/>
                        <a:buNone/>
                      </a:pPr>
                      <a:r>
                        <a:rPr lang="en-US" sz="1400" b="1" u="none" strike="noStrike" cap="none" dirty="0">
                          <a:solidFill>
                            <a:schemeClr val="lt1"/>
                          </a:solidFill>
                        </a:rPr>
                        <a:t>Assessment</a:t>
                      </a:r>
                      <a:endParaRPr dirty="0"/>
                    </a:p>
                  </a:txBody>
                  <a:tcPr marL="91450" marR="91450" marT="45725" marB="45725">
                    <a:solidFill>
                      <a:schemeClr val="accent1"/>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Products are made available to users to gain familiarity with data formats and parameters</a:t>
                      </a:r>
                      <a:endParaRPr dirty="0"/>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Agree</a:t>
                      </a:r>
                      <a:endParaRPr dirty="0"/>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Product has been minimally validated and may still contain significant errors</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350"/>
                        <a:buFont typeface="Arial"/>
                        <a:buNone/>
                      </a:pPr>
                      <a:r>
                        <a:rPr lang="en-US" sz="1400" u="none" strike="noStrike" cap="none" dirty="0"/>
                        <a:t>Agree</a:t>
                      </a:r>
                      <a:endParaRPr dirty="0"/>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Product is not optimized for operational use</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350"/>
                        <a:buFont typeface="Arial"/>
                        <a:buNone/>
                      </a:pPr>
                      <a:r>
                        <a:rPr lang="en-US" sz="1400" u="none" strike="noStrike" cap="none" dirty="0"/>
                        <a:t>Agree</a:t>
                      </a:r>
                      <a:endParaRPr dirty="0"/>
                    </a:p>
                  </a:txBody>
                  <a:tcPr marL="91450" marR="91450" marT="45725" marB="45725"/>
                </a:tc>
                <a:extLst>
                  <a:ext uri="{0D108BD9-81ED-4DB2-BD59-A6C34878D82A}">
                    <a16:rowId xmlns:a16="http://schemas.microsoft.com/office/drawing/2014/main" val="10008"/>
                  </a:ext>
                </a:extLst>
              </a:tr>
            </a:tbl>
          </a:graphicData>
        </a:graphic>
      </p:graphicFrame>
      <p:sp>
        <p:nvSpPr>
          <p:cNvPr id="837" name="Google Shape;837;p1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36</a:t>
            </a:fld>
            <a:endParaRPr sz="12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04"/>
          <p:cNvSpPr txBox="1">
            <a:spLocks noGrp="1"/>
          </p:cNvSpPr>
          <p:nvPr>
            <p:ph type="title"/>
          </p:nvPr>
        </p:nvSpPr>
        <p:spPr>
          <a:xfrm>
            <a:off x="457200" y="512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0" i="0" u="none" strike="noStrike" cap="none" dirty="0">
                <a:solidFill>
                  <a:schemeClr val="lt1"/>
                </a:solidFill>
                <a:latin typeface="Calibri"/>
                <a:ea typeface="Calibri"/>
                <a:cs typeface="Calibri"/>
                <a:sym typeface="Calibri"/>
              </a:rPr>
              <a:t>Path to </a:t>
            </a:r>
            <a:r>
              <a:rPr lang="en-US" sz="3000" b="0" i="0" u="none" strike="noStrike" cap="none" dirty="0" smtClean="0">
                <a:solidFill>
                  <a:schemeClr val="lt1"/>
                </a:solidFill>
                <a:latin typeface="Calibri"/>
                <a:ea typeface="Calibri"/>
                <a:cs typeface="Calibri"/>
                <a:sym typeface="Calibri"/>
              </a:rPr>
              <a:t>Delta Review for Hot </a:t>
            </a:r>
            <a:r>
              <a:rPr lang="en-US" sz="3000" dirty="0" smtClean="0"/>
              <a:t>P</a:t>
            </a:r>
            <a:r>
              <a:rPr lang="en-US" sz="3000" b="0" i="0" u="none" strike="noStrike" cap="none" dirty="0" smtClean="0">
                <a:solidFill>
                  <a:schemeClr val="lt1"/>
                </a:solidFill>
                <a:latin typeface="Calibri"/>
                <a:ea typeface="Calibri"/>
                <a:cs typeface="Calibri"/>
                <a:sym typeface="Calibri"/>
              </a:rPr>
              <a:t>eriod</a:t>
            </a:r>
            <a:br>
              <a:rPr lang="en-US" sz="3000" b="0" i="0" u="none" strike="noStrike" cap="none" dirty="0" smtClean="0">
                <a:solidFill>
                  <a:schemeClr val="lt1"/>
                </a:solidFill>
                <a:latin typeface="Calibri"/>
                <a:ea typeface="Calibri"/>
                <a:cs typeface="Calibri"/>
                <a:sym typeface="Calibri"/>
              </a:rPr>
            </a:br>
            <a:r>
              <a:rPr lang="en-US" sz="3000" dirty="0" smtClean="0"/>
              <a:t>a</a:t>
            </a:r>
            <a:r>
              <a:rPr lang="en-US" sz="3000" b="0" i="0" u="none" strike="noStrike" cap="none" dirty="0" smtClean="0">
                <a:solidFill>
                  <a:schemeClr val="lt1"/>
                </a:solidFill>
                <a:latin typeface="Calibri"/>
                <a:ea typeface="Calibri"/>
                <a:cs typeface="Calibri"/>
                <a:sym typeface="Calibri"/>
              </a:rPr>
              <a:t>nd </a:t>
            </a:r>
            <a:r>
              <a:rPr lang="en-US" sz="3000" dirty="0" smtClean="0"/>
              <a:t>E</a:t>
            </a:r>
            <a:r>
              <a:rPr lang="en-US" sz="3000" b="0" i="0" u="none" strike="noStrike" cap="none" dirty="0" smtClean="0">
                <a:solidFill>
                  <a:schemeClr val="lt1"/>
                </a:solidFill>
                <a:latin typeface="Calibri"/>
                <a:ea typeface="Calibri"/>
                <a:cs typeface="Calibri"/>
                <a:sym typeface="Calibri"/>
              </a:rPr>
              <a:t>ventual </a:t>
            </a:r>
            <a:r>
              <a:rPr lang="en-US" sz="3000" dirty="0"/>
              <a:t>F</a:t>
            </a:r>
            <a:r>
              <a:rPr lang="en-US" sz="3000" b="0" i="0" u="none" strike="noStrike" cap="none" dirty="0" smtClean="0">
                <a:solidFill>
                  <a:schemeClr val="lt1"/>
                </a:solidFill>
                <a:latin typeface="Calibri"/>
                <a:ea typeface="Calibri"/>
                <a:cs typeface="Calibri"/>
                <a:sym typeface="Calibri"/>
              </a:rPr>
              <a:t>ull </a:t>
            </a:r>
            <a:r>
              <a:rPr lang="en-US" sz="3000" dirty="0"/>
              <a:t>M</a:t>
            </a:r>
            <a:r>
              <a:rPr lang="en-US" sz="3000" b="0" i="0" u="none" strike="noStrike" cap="none" dirty="0" smtClean="0">
                <a:solidFill>
                  <a:schemeClr val="lt1"/>
                </a:solidFill>
                <a:latin typeface="Calibri"/>
                <a:ea typeface="Calibri"/>
                <a:cs typeface="Calibri"/>
                <a:sym typeface="Calibri"/>
              </a:rPr>
              <a:t>aturity </a:t>
            </a:r>
            <a:endParaRPr dirty="0"/>
          </a:p>
        </p:txBody>
      </p:sp>
      <p:sp>
        <p:nvSpPr>
          <p:cNvPr id="844" name="Google Shape;844;p104"/>
          <p:cNvSpPr txBox="1">
            <a:spLocks noGrp="1"/>
          </p:cNvSpPr>
          <p:nvPr>
            <p:ph type="body" idx="1"/>
          </p:nvPr>
        </p:nvSpPr>
        <p:spPr>
          <a:xfrm>
            <a:off x="234401" y="1368332"/>
            <a:ext cx="8335893" cy="50979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lt1"/>
              </a:buClr>
              <a:buSzPts val="2000"/>
            </a:pPr>
            <a:r>
              <a:rPr lang="en-US" sz="1800" b="0" i="0" u="none" strike="noStrike" cap="none" dirty="0">
                <a:solidFill>
                  <a:schemeClr val="lt1"/>
                </a:solidFill>
                <a:sym typeface="Calibri"/>
              </a:rPr>
              <a:t>We expect to apply the same PLPTs </a:t>
            </a:r>
            <a:r>
              <a:rPr lang="en-US" sz="1800" b="0" i="0" u="none" strike="noStrike" cap="none" dirty="0" smtClean="0">
                <a:solidFill>
                  <a:schemeClr val="lt1"/>
                </a:solidFill>
                <a:sym typeface="Calibri"/>
              </a:rPr>
              <a:t>for Full Maturity.</a:t>
            </a:r>
            <a:endParaRPr sz="1800" dirty="0"/>
          </a:p>
          <a:p>
            <a:pPr marL="285750" indent="-285750">
              <a:spcBef>
                <a:spcPts val="360"/>
              </a:spcBef>
              <a:buSzPts val="1800"/>
            </a:pPr>
            <a:r>
              <a:rPr lang="en-US" sz="1800" b="0" i="0" u="none" strike="noStrike" cap="none" dirty="0" smtClean="0">
                <a:solidFill>
                  <a:schemeClr val="lt1"/>
                </a:solidFill>
                <a:sym typeface="Calibri"/>
              </a:rPr>
              <a:t>Will </a:t>
            </a:r>
            <a:r>
              <a:rPr lang="en-US" sz="1800" b="0" i="0" u="none" strike="noStrike" cap="none" dirty="0">
                <a:solidFill>
                  <a:schemeClr val="lt1"/>
                </a:solidFill>
                <a:sym typeface="Calibri"/>
              </a:rPr>
              <a:t>collect </a:t>
            </a:r>
            <a:r>
              <a:rPr lang="en-US" sz="1800" b="0" i="0" u="none" strike="noStrike" cap="none" dirty="0" smtClean="0">
                <a:solidFill>
                  <a:schemeClr val="lt1"/>
                </a:solidFill>
                <a:sym typeface="Calibri"/>
              </a:rPr>
              <a:t>more days </a:t>
            </a:r>
            <a:r>
              <a:rPr lang="en-US" sz="1800" b="0" i="0" u="none" strike="noStrike" cap="none" dirty="0">
                <a:solidFill>
                  <a:schemeClr val="lt1"/>
                </a:solidFill>
                <a:sym typeface="Calibri"/>
              </a:rPr>
              <a:t>of L1</a:t>
            </a:r>
            <a:r>
              <a:rPr lang="en-US" sz="1800" b="0" i="0" u="none" strike="noStrike" cap="none" dirty="0" smtClean="0">
                <a:solidFill>
                  <a:schemeClr val="lt1"/>
                </a:solidFill>
                <a:sym typeface="Calibri"/>
              </a:rPr>
              <a:t>, L2, </a:t>
            </a:r>
            <a:r>
              <a:rPr lang="en-US" sz="1800" b="0" i="0" u="none" strike="noStrike" cap="none" dirty="0">
                <a:solidFill>
                  <a:schemeClr val="lt1"/>
                </a:solidFill>
                <a:sym typeface="Calibri"/>
              </a:rPr>
              <a:t>and IPs so that </a:t>
            </a:r>
            <a:r>
              <a:rPr lang="en-US" sz="1800" b="0" i="0" u="none" strike="noStrike" cap="none" dirty="0" smtClean="0">
                <a:solidFill>
                  <a:schemeClr val="lt1"/>
                </a:solidFill>
                <a:sym typeface="Calibri"/>
              </a:rPr>
              <a:t>more </a:t>
            </a:r>
            <a:r>
              <a:rPr lang="en-US" sz="1800" b="0" i="0" u="none" strike="noStrike" cap="none" dirty="0">
                <a:solidFill>
                  <a:schemeClr val="lt1"/>
                </a:solidFill>
                <a:sym typeface="Calibri"/>
              </a:rPr>
              <a:t>validation opportunities are </a:t>
            </a:r>
            <a:r>
              <a:rPr lang="en-US" sz="1800" b="0" i="0" u="none" strike="noStrike" cap="none" dirty="0" smtClean="0">
                <a:solidFill>
                  <a:schemeClr val="lt1"/>
                </a:solidFill>
                <a:sym typeface="Calibri"/>
              </a:rPr>
              <a:t>obtained in both hot and cold periods.</a:t>
            </a:r>
            <a:endParaRPr sz="1800" dirty="0"/>
          </a:p>
          <a:p>
            <a:pPr marL="285750" indent="-285750">
              <a:spcBef>
                <a:spcPts val="360"/>
              </a:spcBef>
              <a:buSzPts val="1800"/>
            </a:pPr>
            <a:r>
              <a:rPr lang="en-US" sz="1800" dirty="0" smtClean="0"/>
              <a:t>Will </a:t>
            </a:r>
            <a:r>
              <a:rPr lang="en-US" sz="1800" dirty="0"/>
              <a:t>evaluate </a:t>
            </a:r>
            <a:r>
              <a:rPr lang="en-US" sz="1800" dirty="0" smtClean="0"/>
              <a:t>predictive </a:t>
            </a:r>
            <a:r>
              <a:rPr lang="en-US" sz="1800" dirty="0"/>
              <a:t>calibration usage for highly impacted </a:t>
            </a:r>
            <a:r>
              <a:rPr lang="en-US" sz="1800" dirty="0" smtClean="0"/>
              <a:t>hours, although for hot periods expect NCOMP results to be degraded.</a:t>
            </a:r>
            <a:endParaRPr sz="1800" dirty="0"/>
          </a:p>
          <a:p>
            <a:pPr marL="285750" indent="-285750">
              <a:spcBef>
                <a:spcPts val="360"/>
              </a:spcBef>
              <a:buSzPts val="1800"/>
            </a:pPr>
            <a:r>
              <a:rPr lang="en-US" sz="1800" b="0" i="0" u="none" strike="noStrike" cap="none" dirty="0">
                <a:solidFill>
                  <a:schemeClr val="lt1"/>
                </a:solidFill>
                <a:sym typeface="Calibri"/>
              </a:rPr>
              <a:t>Will explore </a:t>
            </a:r>
            <a:r>
              <a:rPr lang="en-US" sz="1800" dirty="0" smtClean="0"/>
              <a:t>loop </a:t>
            </a:r>
            <a:r>
              <a:rPr lang="en-US" sz="1800" dirty="0"/>
              <a:t>heat pipe </a:t>
            </a:r>
            <a:r>
              <a:rPr lang="en-US" sz="1800" dirty="0" smtClean="0"/>
              <a:t>issues</a:t>
            </a:r>
            <a:r>
              <a:rPr lang="en-US" sz="1800" b="0" i="0" u="none" strike="noStrike" cap="none" dirty="0" smtClean="0">
                <a:solidFill>
                  <a:schemeClr val="lt1"/>
                </a:solidFill>
                <a:sym typeface="Calibri"/>
              </a:rPr>
              <a:t>, </a:t>
            </a:r>
            <a:r>
              <a:rPr lang="en-US" sz="1800" b="0" i="0" u="none" strike="noStrike" cap="none" dirty="0">
                <a:solidFill>
                  <a:schemeClr val="lt1"/>
                </a:solidFill>
                <a:sym typeface="Calibri"/>
              </a:rPr>
              <a:t>including coordinating with upstream groups. </a:t>
            </a:r>
            <a:r>
              <a:rPr lang="en-US" sz="1800" dirty="0"/>
              <a:t>Plan to </a:t>
            </a:r>
            <a:r>
              <a:rPr lang="en-US" sz="1800" b="0" i="0" u="none" strike="noStrike" cap="none" dirty="0">
                <a:solidFill>
                  <a:schemeClr val="lt1"/>
                </a:solidFill>
                <a:sym typeface="Calibri"/>
              </a:rPr>
              <a:t>develop a DQF-focused solution</a:t>
            </a:r>
            <a:r>
              <a:rPr lang="en-US" sz="1800" dirty="0"/>
              <a:t> since using channels that are not impacted as much does not seem feasible. </a:t>
            </a:r>
            <a:endParaRPr sz="1800" dirty="0"/>
          </a:p>
          <a:p>
            <a:pPr marL="285750" indent="-285750">
              <a:spcBef>
                <a:spcPts val="360"/>
              </a:spcBef>
              <a:buSzPts val="1800"/>
            </a:pPr>
            <a:r>
              <a:rPr lang="en-US" sz="1800" b="0" i="0" u="none" strike="noStrike" cap="none" dirty="0">
                <a:solidFill>
                  <a:schemeClr val="lt1"/>
                </a:solidFill>
                <a:sym typeface="Calibri"/>
              </a:rPr>
              <a:t>Will continue to explore additional validation opportunities </a:t>
            </a:r>
            <a:r>
              <a:rPr lang="en-US" sz="1800" b="0" i="0" u="none" strike="noStrike" cap="none" dirty="0" smtClean="0">
                <a:solidFill>
                  <a:schemeClr val="lt1"/>
                </a:solidFill>
                <a:sym typeface="Calibri"/>
              </a:rPr>
              <a:t>for all products.</a:t>
            </a:r>
          </a:p>
          <a:p>
            <a:pPr marL="285750" indent="-285750">
              <a:spcBef>
                <a:spcPts val="360"/>
              </a:spcBef>
              <a:buSzPts val="1800"/>
            </a:pPr>
            <a:r>
              <a:rPr lang="en-US" sz="1800" dirty="0" smtClean="0"/>
              <a:t>An update to NCOMP’s cloud emittance parameterization LUT is currently being evaluated. An update to GOES-16 and GOES-17 ABI spectral response functions is anticipated, so NCOMP LUT may need an additional update to reflect those SRFs. Any upstream algorithms and NCOMP inputs utilizing the new SRFs could also impact NCOMP.</a:t>
            </a:r>
          </a:p>
          <a:p>
            <a:pPr marL="285750" indent="-285750">
              <a:spcBef>
                <a:spcPts val="360"/>
              </a:spcBef>
              <a:buSzPts val="1800"/>
            </a:pPr>
            <a:r>
              <a:rPr lang="en-US" sz="1800" dirty="0" smtClean="0"/>
              <a:t>Although changes to the spectral response function are expected to improve NCOMP performance, will continue to explore COD and CPS algorithm improvements.</a:t>
            </a:r>
            <a:endParaRPr sz="1800" b="0" i="0" u="none" strike="noStrike" cap="none" dirty="0">
              <a:solidFill>
                <a:schemeClr val="lt1"/>
              </a:solidFill>
              <a:sym typeface="Calibri"/>
            </a:endParaRPr>
          </a:p>
        </p:txBody>
      </p:sp>
      <p:sp>
        <p:nvSpPr>
          <p:cNvPr id="845" name="Google Shape;845;p10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37</a:t>
            </a:fld>
            <a:endParaRPr sz="12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4</a:t>
            </a:fld>
            <a:endParaRPr dirty="0"/>
          </a:p>
        </p:txBody>
      </p:sp>
      <p:sp>
        <p:nvSpPr>
          <p:cNvPr id="429" name="Google Shape;429;p65"/>
          <p:cNvSpPr txBox="1"/>
          <p:nvPr/>
        </p:nvSpPr>
        <p:spPr>
          <a:xfrm>
            <a:off x="988075" y="138128"/>
            <a:ext cx="6888300" cy="83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latin typeface="Calibri"/>
                <a:ea typeface="Calibri"/>
                <a:cs typeface="Calibri"/>
                <a:sym typeface="Calibri"/>
              </a:rPr>
              <a:t>GOES-17 Data Used in this Review</a:t>
            </a:r>
            <a:endParaRPr sz="3600" dirty="0">
              <a:solidFill>
                <a:srgbClr val="FFFFFF"/>
              </a:solidFill>
              <a:latin typeface="Calibri"/>
              <a:ea typeface="Calibri"/>
              <a:cs typeface="Calibri"/>
              <a:sym typeface="Calibri"/>
            </a:endParaRPr>
          </a:p>
        </p:txBody>
      </p:sp>
      <p:sp>
        <p:nvSpPr>
          <p:cNvPr id="430" name="Google Shape;430;p65"/>
          <p:cNvSpPr txBox="1"/>
          <p:nvPr/>
        </p:nvSpPr>
        <p:spPr>
          <a:xfrm>
            <a:off x="227525" y="1177348"/>
            <a:ext cx="8764500" cy="4326637"/>
          </a:xfrm>
          <a:prstGeom prst="rect">
            <a:avLst/>
          </a:prstGeom>
          <a:noFill/>
          <a:ln>
            <a:noFill/>
          </a:ln>
        </p:spPr>
        <p:txBody>
          <a:bodyPr spcFirstLastPara="1" wrap="square" lIns="91425" tIns="91425" rIns="91425" bIns="91425" anchor="t" anchorCtr="0">
            <a:noAutofit/>
          </a:bodyPr>
          <a:lstStyle/>
          <a:p>
            <a:pPr marL="685800" lvl="0" indent="-457200" algn="l" rtl="0">
              <a:spcBef>
                <a:spcPts val="0"/>
              </a:spcBef>
              <a:spcAft>
                <a:spcPts val="0"/>
              </a:spcAft>
              <a:buClr>
                <a:srgbClr val="FFFFFF"/>
              </a:buClr>
              <a:buSzPts val="3200"/>
              <a:buFont typeface="Arial" panose="020B0604020202020204" pitchFamily="34" charset="0"/>
              <a:buChar char="•"/>
            </a:pPr>
            <a:r>
              <a:rPr lang="en-US" sz="2800" dirty="0" smtClean="0">
                <a:solidFill>
                  <a:srgbClr val="FFFFFF"/>
                </a:solidFill>
                <a:latin typeface="Calibri"/>
                <a:ea typeface="Calibri"/>
                <a:cs typeface="Calibri"/>
                <a:sym typeface="Calibri"/>
              </a:rPr>
              <a:t>2</a:t>
            </a:r>
            <a:r>
              <a:rPr lang="en-US" sz="2800" dirty="0" smtClean="0">
                <a:solidFill>
                  <a:schemeClr val="lt1"/>
                </a:solidFill>
                <a:latin typeface="Calibri"/>
                <a:ea typeface="Calibri"/>
                <a:cs typeface="Calibri"/>
                <a:sym typeface="Calibri"/>
              </a:rPr>
              <a:t> </a:t>
            </a:r>
            <a:r>
              <a:rPr lang="en-US" sz="2800" dirty="0">
                <a:solidFill>
                  <a:schemeClr val="lt1"/>
                </a:solidFill>
                <a:latin typeface="Calibri"/>
                <a:ea typeface="Calibri"/>
                <a:cs typeface="Calibri"/>
                <a:sym typeface="Calibri"/>
              </a:rPr>
              <a:t>Days from </a:t>
            </a:r>
            <a:r>
              <a:rPr lang="en-US" sz="2800" dirty="0" smtClean="0">
                <a:solidFill>
                  <a:schemeClr val="lt1"/>
                </a:solidFill>
                <a:latin typeface="Calibri"/>
                <a:ea typeface="Calibri"/>
                <a:cs typeface="Calibri"/>
                <a:sym typeface="Calibri"/>
              </a:rPr>
              <a:t>May </a:t>
            </a:r>
            <a:r>
              <a:rPr lang="en-US" sz="2800" dirty="0">
                <a:solidFill>
                  <a:schemeClr val="lt1"/>
                </a:solidFill>
                <a:latin typeface="Calibri"/>
                <a:ea typeface="Calibri"/>
                <a:cs typeface="Calibri"/>
                <a:sym typeface="Calibri"/>
              </a:rPr>
              <a:t>2019</a:t>
            </a:r>
            <a:r>
              <a:rPr lang="en-US" sz="2800" dirty="0">
                <a:solidFill>
                  <a:srgbClr val="FFFFFF"/>
                </a:solidFill>
                <a:latin typeface="Calibri"/>
                <a:ea typeface="Calibri"/>
                <a:cs typeface="Calibri"/>
                <a:sym typeface="Calibri"/>
              </a:rPr>
              <a:t> - Visual inspection of FD, CONUS and </a:t>
            </a:r>
            <a:r>
              <a:rPr lang="en-US" sz="2800" dirty="0" smtClean="0">
                <a:solidFill>
                  <a:srgbClr val="FFFFFF"/>
                </a:solidFill>
                <a:latin typeface="Calibri"/>
                <a:ea typeface="Calibri"/>
                <a:cs typeface="Calibri"/>
                <a:sym typeface="Calibri"/>
              </a:rPr>
              <a:t>Meso</a:t>
            </a:r>
            <a:r>
              <a:rPr lang="en-US" sz="2800" dirty="0">
                <a:solidFill>
                  <a:srgbClr val="FFFFFF"/>
                </a:solidFill>
                <a:latin typeface="Calibri"/>
                <a:ea typeface="Calibri"/>
                <a:cs typeface="Calibri"/>
                <a:sym typeface="Calibri"/>
              </a:rPr>
              <a:t> </a:t>
            </a:r>
            <a:r>
              <a:rPr lang="en-US" sz="2800" dirty="0" smtClean="0">
                <a:solidFill>
                  <a:srgbClr val="FFFFFF"/>
                </a:solidFill>
                <a:latin typeface="Calibri"/>
                <a:ea typeface="Calibri"/>
                <a:cs typeface="Calibri"/>
                <a:sym typeface="Calibri"/>
              </a:rPr>
              <a:t>domains.</a:t>
            </a:r>
            <a:endParaRPr lang="en-US" sz="2800" dirty="0">
              <a:solidFill>
                <a:srgbClr val="FFFFFF"/>
              </a:solidFill>
              <a:latin typeface="Calibri"/>
              <a:ea typeface="Calibri"/>
              <a:cs typeface="Calibri"/>
              <a:sym typeface="Calibri"/>
            </a:endParaRPr>
          </a:p>
          <a:p>
            <a:pPr marL="685800" lvl="0" indent="-457200" algn="l" rtl="0">
              <a:spcBef>
                <a:spcPts val="0"/>
              </a:spcBef>
              <a:spcAft>
                <a:spcPts val="0"/>
              </a:spcAft>
              <a:buClr>
                <a:srgbClr val="FFFFFF"/>
              </a:buClr>
              <a:buSzPts val="3200"/>
              <a:buFont typeface="Arial" panose="020B0604020202020204" pitchFamily="34" charset="0"/>
              <a:buChar char="•"/>
            </a:pPr>
            <a:endParaRPr lang="en-US" sz="2800" dirty="0">
              <a:solidFill>
                <a:srgbClr val="FFFFFF"/>
              </a:solidFill>
              <a:latin typeface="Calibri"/>
              <a:ea typeface="Calibri"/>
              <a:cs typeface="Calibri"/>
              <a:sym typeface="Calibri"/>
            </a:endParaRPr>
          </a:p>
          <a:p>
            <a:pPr marL="685800" lvl="0" indent="-457200" algn="l" rtl="0">
              <a:spcBef>
                <a:spcPts val="0"/>
              </a:spcBef>
              <a:spcAft>
                <a:spcPts val="0"/>
              </a:spcAft>
              <a:buClr>
                <a:srgbClr val="FFFFFF"/>
              </a:buClr>
              <a:buSzPts val="3200"/>
              <a:buFont typeface="Arial" panose="020B0604020202020204" pitchFamily="34" charset="0"/>
              <a:buChar char="•"/>
            </a:pPr>
            <a:r>
              <a:rPr lang="en-US" sz="2800" dirty="0" smtClean="0">
                <a:solidFill>
                  <a:schemeClr val="lt1"/>
                </a:solidFill>
                <a:latin typeface="Calibri"/>
                <a:ea typeface="Calibri"/>
                <a:cs typeface="Calibri"/>
                <a:sym typeface="Calibri"/>
              </a:rPr>
              <a:t>31 </a:t>
            </a:r>
            <a:r>
              <a:rPr lang="en-US" sz="2800" dirty="0">
                <a:solidFill>
                  <a:schemeClr val="lt1"/>
                </a:solidFill>
                <a:latin typeface="Calibri"/>
                <a:ea typeface="Calibri"/>
                <a:cs typeface="Calibri"/>
                <a:sym typeface="Calibri"/>
              </a:rPr>
              <a:t>Days from </a:t>
            </a:r>
            <a:r>
              <a:rPr lang="en-US" sz="2800" dirty="0" smtClean="0">
                <a:solidFill>
                  <a:schemeClr val="lt1"/>
                </a:solidFill>
                <a:latin typeface="Calibri"/>
                <a:ea typeface="Calibri"/>
                <a:cs typeface="Calibri"/>
                <a:sym typeface="Calibri"/>
              </a:rPr>
              <a:t>December 2018 </a:t>
            </a:r>
            <a:r>
              <a:rPr lang="en-US" sz="2800" dirty="0" smtClean="0">
                <a:solidFill>
                  <a:schemeClr val="lt1"/>
                </a:solidFill>
                <a:latin typeface="Calibri"/>
                <a:ea typeface="Calibri"/>
                <a:cs typeface="Calibri"/>
                <a:sym typeface="Calibri"/>
              </a:rPr>
              <a:t>- FD </a:t>
            </a:r>
            <a:r>
              <a:rPr lang="en-US" sz="2800" dirty="0">
                <a:solidFill>
                  <a:schemeClr val="lt1"/>
                </a:solidFill>
                <a:latin typeface="Calibri"/>
                <a:ea typeface="Calibri"/>
                <a:cs typeface="Calibri"/>
                <a:sym typeface="Calibri"/>
              </a:rPr>
              <a:t>subsets with simultaneity with CALIOP and </a:t>
            </a:r>
            <a:r>
              <a:rPr lang="en-US" sz="2800" dirty="0" smtClean="0">
                <a:solidFill>
                  <a:schemeClr val="lt1"/>
                </a:solidFill>
                <a:latin typeface="Calibri"/>
                <a:ea typeface="Calibri"/>
                <a:cs typeface="Calibri"/>
                <a:sym typeface="Calibri"/>
              </a:rPr>
              <a:t>AMSR-2.</a:t>
            </a:r>
          </a:p>
          <a:p>
            <a:pPr marL="685800" lvl="0" indent="-457200" algn="l" rtl="0">
              <a:spcBef>
                <a:spcPts val="0"/>
              </a:spcBef>
              <a:spcAft>
                <a:spcPts val="0"/>
              </a:spcAft>
              <a:buClr>
                <a:srgbClr val="FFFFFF"/>
              </a:buClr>
              <a:buSzPts val="3200"/>
              <a:buFont typeface="Arial" panose="020B0604020202020204" pitchFamily="34" charset="0"/>
              <a:buChar char="•"/>
            </a:pPr>
            <a:endParaRPr lang="en-US" sz="2800" dirty="0">
              <a:solidFill>
                <a:schemeClr val="lt1"/>
              </a:solidFill>
              <a:latin typeface="Calibri"/>
              <a:ea typeface="Calibri"/>
              <a:cs typeface="Calibri"/>
              <a:sym typeface="Calibri"/>
            </a:endParaRPr>
          </a:p>
          <a:p>
            <a:pPr marL="685800" lvl="0" indent="-457200" algn="l" rtl="0">
              <a:spcBef>
                <a:spcPts val="0"/>
              </a:spcBef>
              <a:spcAft>
                <a:spcPts val="0"/>
              </a:spcAft>
              <a:buClr>
                <a:srgbClr val="FFFFFF"/>
              </a:buClr>
              <a:buSzPts val="3200"/>
              <a:buFont typeface="Arial" panose="020B0604020202020204" pitchFamily="34" charset="0"/>
              <a:buChar char="•"/>
            </a:pPr>
            <a:r>
              <a:rPr lang="en-US" sz="2800" dirty="0" smtClean="0">
                <a:solidFill>
                  <a:schemeClr val="lt1"/>
                </a:solidFill>
                <a:latin typeface="Calibri"/>
                <a:ea typeface="Calibri"/>
                <a:cs typeface="Calibri"/>
                <a:sym typeface="Calibri"/>
              </a:rPr>
              <a:t>Note </a:t>
            </a:r>
            <a:r>
              <a:rPr lang="en-US" sz="2800" dirty="0" smtClean="0">
                <a:solidFill>
                  <a:schemeClr val="lt1"/>
                </a:solidFill>
                <a:latin typeface="Calibri"/>
                <a:ea typeface="Calibri"/>
                <a:cs typeface="Calibri"/>
                <a:sym typeface="Calibri"/>
              </a:rPr>
              <a:t>that the NCOMP algorithm version and all inputs for both time periods are the same. Both are </a:t>
            </a:r>
            <a:r>
              <a:rPr lang="en-US" sz="2800" dirty="0" smtClean="0">
                <a:solidFill>
                  <a:schemeClr val="lt1"/>
                </a:solidFill>
                <a:latin typeface="Calibri"/>
                <a:ea typeface="Calibri"/>
                <a:cs typeface="Calibri"/>
                <a:sym typeface="Calibri"/>
              </a:rPr>
              <a:t>Ground System </a:t>
            </a:r>
            <a:r>
              <a:rPr lang="en-US" sz="2800" dirty="0" smtClean="0">
                <a:solidFill>
                  <a:schemeClr val="lt1"/>
                </a:solidFill>
                <a:latin typeface="Calibri"/>
                <a:ea typeface="Calibri"/>
                <a:cs typeface="Calibri"/>
                <a:sym typeface="Calibri"/>
              </a:rPr>
              <a:t>products.</a:t>
            </a:r>
            <a:endParaRPr sz="2800" dirty="0">
              <a:solidFill>
                <a:srgbClr val="FFFFFF"/>
              </a:solidFill>
              <a:latin typeface="Calibri"/>
              <a:ea typeface="Calibri"/>
              <a:cs typeface="Calibri"/>
              <a:sym typeface="Calibri"/>
            </a:endParaRPr>
          </a:p>
        </p:txBody>
      </p:sp>
      <p:sp>
        <p:nvSpPr>
          <p:cNvPr id="431" name="Google Shape;431;p65"/>
          <p:cNvSpPr txBox="1"/>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a:t>
            </a:fld>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Definitions of Metrics</a:t>
            </a:r>
            <a:endParaRPr dirty="0"/>
          </a:p>
        </p:txBody>
      </p:sp>
      <p:sp>
        <p:nvSpPr>
          <p:cNvPr id="438" name="Google Shape;438;p66"/>
          <p:cNvSpPr txBox="1">
            <a:spLocks noGrp="1"/>
          </p:cNvSpPr>
          <p:nvPr>
            <p:ph type="body" idx="1"/>
          </p:nvPr>
        </p:nvSpPr>
        <p:spPr>
          <a:xfrm>
            <a:off x="457200" y="1558841"/>
            <a:ext cx="8229600" cy="45261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lt1"/>
              </a:buClr>
              <a:buSzPts val="3200"/>
              <a:buFont typeface="Arial"/>
              <a:buChar char="•"/>
            </a:pPr>
            <a:r>
              <a:rPr lang="en-US" sz="3200" b="0" i="0" u="none" strike="noStrike" cap="none" dirty="0">
                <a:solidFill>
                  <a:srgbClr val="00B050"/>
                </a:solidFill>
                <a:latin typeface="Calibri"/>
                <a:ea typeface="Calibri"/>
                <a:cs typeface="Calibri"/>
                <a:sym typeface="Calibri"/>
              </a:rPr>
              <a:t>Passed</a:t>
            </a:r>
            <a:r>
              <a:rPr lang="en-US" sz="3200" b="0" i="0" u="none" strike="noStrike" cap="none" dirty="0">
                <a:solidFill>
                  <a:schemeClr val="lt1"/>
                </a:solidFill>
                <a:latin typeface="Calibri"/>
                <a:ea typeface="Calibri"/>
                <a:cs typeface="Calibri"/>
                <a:sym typeface="Calibri"/>
              </a:rPr>
              <a:t>:  No visual artifacts and/or COP meet F&amp;PS.</a:t>
            </a:r>
            <a:endParaRPr dirty="0"/>
          </a:p>
          <a:p>
            <a:pPr marL="457200" marR="0" lvl="0" indent="-228600" algn="l" rtl="0">
              <a:lnSpc>
                <a:spcPct val="100000"/>
              </a:lnSpc>
              <a:spcBef>
                <a:spcPts val="0"/>
              </a:spcBef>
              <a:spcAft>
                <a:spcPts val="0"/>
              </a:spcAft>
              <a:buClr>
                <a:schemeClr val="lt1"/>
              </a:buClr>
              <a:buSzPts val="3200"/>
              <a:buFont typeface="Arial"/>
              <a:buChar char="•"/>
            </a:pPr>
            <a:r>
              <a:rPr lang="en-US" sz="3200" b="0" i="0" u="none" strike="noStrike" cap="none" dirty="0">
                <a:solidFill>
                  <a:srgbClr val="FFFF00"/>
                </a:solidFill>
                <a:latin typeface="Calibri"/>
                <a:ea typeface="Calibri"/>
                <a:cs typeface="Calibri"/>
                <a:sym typeface="Calibri"/>
              </a:rPr>
              <a:t>Partial-Passed</a:t>
            </a:r>
            <a:r>
              <a:rPr lang="en-US" sz="3200" b="0" i="0" u="none" strike="noStrike" cap="none" dirty="0">
                <a:solidFill>
                  <a:schemeClr val="lt1"/>
                </a:solidFill>
                <a:latin typeface="Calibri"/>
                <a:ea typeface="Calibri"/>
                <a:cs typeface="Calibri"/>
                <a:sym typeface="Calibri"/>
              </a:rPr>
              <a:t>: COP meet F&amp;PS with or without visual artifacts. Dominant issues are known.</a:t>
            </a:r>
            <a:endParaRPr dirty="0"/>
          </a:p>
          <a:p>
            <a:pPr marL="457200" marR="0" lvl="0" indent="-228600" algn="l" rtl="0">
              <a:lnSpc>
                <a:spcPct val="100000"/>
              </a:lnSpc>
              <a:spcBef>
                <a:spcPts val="0"/>
              </a:spcBef>
              <a:spcAft>
                <a:spcPts val="0"/>
              </a:spcAft>
              <a:buClr>
                <a:schemeClr val="lt1"/>
              </a:buClr>
              <a:buSzPts val="3200"/>
              <a:buFont typeface="Arial"/>
              <a:buChar char="•"/>
            </a:pPr>
            <a:r>
              <a:rPr lang="en-US" sz="3200" b="0" i="0" u="none" strike="noStrike" cap="none" dirty="0">
                <a:solidFill>
                  <a:srgbClr val="FF0000"/>
                </a:solidFill>
                <a:latin typeface="Calibri"/>
                <a:ea typeface="Calibri"/>
                <a:cs typeface="Calibri"/>
                <a:sym typeface="Calibri"/>
              </a:rPr>
              <a:t>Failed</a:t>
            </a:r>
            <a:r>
              <a:rPr lang="en-US" sz="3200" b="0" i="0" u="none" strike="noStrike" cap="none" dirty="0">
                <a:solidFill>
                  <a:schemeClr val="lt1"/>
                </a:solidFill>
                <a:latin typeface="Calibri"/>
                <a:ea typeface="Calibri"/>
                <a:cs typeface="Calibri"/>
                <a:sym typeface="Calibri"/>
              </a:rPr>
              <a:t>: COP do not meet F&amp;PS.  Cause of performance degradation is under investigation.</a:t>
            </a:r>
            <a:endParaRPr dirty="0"/>
          </a:p>
          <a:p>
            <a:pPr marL="0" marR="0" lvl="0" indent="0" algn="l"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7"/>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000"/>
              <a:buFont typeface="Calibri"/>
              <a:buNone/>
            </a:pPr>
            <a:r>
              <a:rPr lang="en-US" sz="4000" b="1" i="0" u="none" strike="noStrike" cap="none" dirty="0">
                <a:solidFill>
                  <a:schemeClr val="lt1"/>
                </a:solidFill>
                <a:latin typeface="Calibri"/>
                <a:ea typeface="Calibri"/>
                <a:cs typeface="Calibri"/>
                <a:sym typeface="Calibri"/>
              </a:rPr>
              <a:t>Examples of Visual Inspection of All Domains</a:t>
            </a:r>
            <a:endParaRPr dirty="0"/>
          </a:p>
        </p:txBody>
      </p:sp>
      <p:sp>
        <p:nvSpPr>
          <p:cNvPr id="4" name="Google Shape;445;p67"/>
          <p:cNvSpPr txBox="1">
            <a:spLocks/>
          </p:cNvSpPr>
          <p:nvPr/>
        </p:nvSpPr>
        <p:spPr>
          <a:xfrm>
            <a:off x="722312" y="5624678"/>
            <a:ext cx="7772400" cy="10398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pPr>
              <a:buSzPts val="1000"/>
            </a:pPr>
            <a:r>
              <a:rPr lang="en-US" sz="1400" b="0" dirty="0" smtClean="0"/>
              <a:t>Note: slides in the visual inspection section have not changed since the earlier presentation and are included for the sake of </a:t>
            </a:r>
            <a:r>
              <a:rPr lang="en-US" sz="1400" b="0" dirty="0" smtClean="0"/>
              <a:t>completeness. </a:t>
            </a:r>
            <a:r>
              <a:rPr lang="en-US" sz="1400" b="0" dirty="0" smtClean="0"/>
              <a:t>Products are from a period when the loop heat pipe issue was more prevalent than in the period used for the later validation results, but they exhibit that the different domain products are as expected.</a:t>
            </a:r>
            <a:endParaRPr lang="en-US" sz="1400" b="0"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8"/>
          <p:cNvSpPr txBox="1">
            <a:spLocks noGrp="1"/>
          </p:cNvSpPr>
          <p:nvPr>
            <p:ph type="body" idx="1"/>
          </p:nvPr>
        </p:nvSpPr>
        <p:spPr>
          <a:xfrm>
            <a:off x="218275" y="945595"/>
            <a:ext cx="41520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dirty="0">
                <a:solidFill>
                  <a:schemeClr val="lt1"/>
                </a:solidFill>
                <a:latin typeface="Calibri"/>
                <a:ea typeface="Calibri"/>
                <a:cs typeface="Calibri"/>
                <a:sym typeface="Calibri"/>
              </a:rPr>
              <a:t>COD Full Disk</a:t>
            </a:r>
            <a:endParaRPr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18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dirty="0"/>
              <a:t>May 9</a:t>
            </a:r>
            <a:r>
              <a:rPr lang="en-US" sz="2400" b="0" i="0" u="none" strike="noStrike" cap="none" dirty="0">
                <a:solidFill>
                  <a:schemeClr val="lt1"/>
                </a:solidFill>
                <a:latin typeface="Calibri"/>
                <a:ea typeface="Calibri"/>
                <a:cs typeface="Calibri"/>
                <a:sym typeface="Calibri"/>
              </a:rPr>
              <a:t>, 201</a:t>
            </a:r>
            <a:r>
              <a:rPr lang="en-US" sz="2400" dirty="0"/>
              <a:t>9</a:t>
            </a:r>
            <a:endParaRPr dirty="0"/>
          </a:p>
          <a:p>
            <a:pPr marL="342900" marR="0" lvl="0" indent="-139700" algn="r" rtl="0">
              <a:lnSpc>
                <a:spcPct val="100000"/>
              </a:lnSpc>
              <a:spcBef>
                <a:spcPts val="0"/>
              </a:spcBef>
              <a:spcAft>
                <a:spcPts val="0"/>
              </a:spcAft>
              <a:buClr>
                <a:schemeClr val="lt1"/>
              </a:buClr>
              <a:buSzPts val="600"/>
              <a:buFont typeface="Arial"/>
              <a:buNone/>
            </a:pPr>
            <a:r>
              <a:rPr lang="en-US" sz="2400" dirty="0"/>
              <a:t>0600</a:t>
            </a:r>
            <a:r>
              <a:rPr lang="en-US" sz="2400" b="0" i="0" u="none" strike="noStrike" cap="none" dirty="0">
                <a:solidFill>
                  <a:schemeClr val="lt1"/>
                </a:solidFill>
                <a:latin typeface="Calibri"/>
                <a:ea typeface="Calibri"/>
                <a:cs typeface="Calibri"/>
                <a:sym typeface="Calibri"/>
              </a:rPr>
              <a:t> UTC</a:t>
            </a:r>
            <a:endParaRPr sz="24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r>
              <a:rPr lang="en-US" sz="2400" dirty="0"/>
              <a:t>May 9, 2019</a:t>
            </a:r>
            <a:endParaRPr sz="2400" dirty="0"/>
          </a:p>
          <a:p>
            <a:pPr marL="342900" marR="0" lvl="0" indent="-139700" algn="r" rtl="0">
              <a:lnSpc>
                <a:spcPct val="100000"/>
              </a:lnSpc>
              <a:spcBef>
                <a:spcPts val="0"/>
              </a:spcBef>
              <a:spcAft>
                <a:spcPts val="0"/>
              </a:spcAft>
              <a:buClr>
                <a:schemeClr val="lt1"/>
              </a:buClr>
              <a:buSzPts val="600"/>
              <a:buFont typeface="Arial"/>
              <a:buNone/>
            </a:pPr>
            <a:r>
              <a:rPr lang="en-US" sz="2400" dirty="0"/>
              <a:t>0900 UTC</a:t>
            </a: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700"/>
              <a:buFont typeface="Arial"/>
              <a:buNone/>
            </a:pPr>
            <a:endParaRPr dirty="0"/>
          </a:p>
        </p:txBody>
      </p:sp>
      <p:sp>
        <p:nvSpPr>
          <p:cNvPr id="454" name="Google Shape;454;p68"/>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PLPT ABI-FD_COD03:</a:t>
            </a:r>
            <a:endParaRPr dirty="0"/>
          </a:p>
        </p:txBody>
      </p:sp>
      <p:sp>
        <p:nvSpPr>
          <p:cNvPr id="456" name="Google Shape;456;p68"/>
          <p:cNvSpPr txBox="1"/>
          <p:nvPr/>
        </p:nvSpPr>
        <p:spPr>
          <a:xfrm>
            <a:off x="548221" y="5956150"/>
            <a:ext cx="1334100" cy="4002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dirty="0" smtClean="0">
                <a:solidFill>
                  <a:schemeClr val="bg1"/>
                </a:solidFill>
                <a:latin typeface="Calibri"/>
                <a:ea typeface="Calibri"/>
                <a:cs typeface="Calibri"/>
                <a:sym typeface="Calibri"/>
              </a:rPr>
              <a:t>PASSED</a:t>
            </a:r>
            <a:endParaRPr dirty="0">
              <a:solidFill>
                <a:schemeClr val="bg1"/>
              </a:solidFill>
            </a:endParaRPr>
          </a:p>
        </p:txBody>
      </p:sp>
      <p:pic>
        <p:nvPicPr>
          <p:cNvPr id="457" name="Google Shape;457;p68" descr="Screen Shot 2017-06-01 at 14.57.31.png"/>
          <p:cNvPicPr preferRelativeResize="0"/>
          <p:nvPr/>
        </p:nvPicPr>
        <p:blipFill rotWithShape="1">
          <a:blip r:embed="rId3">
            <a:alphaModFix/>
          </a:blip>
          <a:srcRect/>
          <a:stretch/>
        </p:blipFill>
        <p:spPr>
          <a:xfrm>
            <a:off x="1104288" y="1588715"/>
            <a:ext cx="2764800" cy="365700"/>
          </a:xfrm>
          <a:prstGeom prst="rect">
            <a:avLst/>
          </a:prstGeom>
          <a:noFill/>
          <a:ln>
            <a:noFill/>
          </a:ln>
        </p:spPr>
      </p:pic>
      <p:pic>
        <p:nvPicPr>
          <p:cNvPr id="458" name="Google Shape;458;p68"/>
          <p:cNvPicPr preferRelativeResize="0"/>
          <p:nvPr/>
        </p:nvPicPr>
        <p:blipFill>
          <a:blip r:embed="rId4">
            <a:alphaModFix/>
          </a:blip>
          <a:stretch>
            <a:fillRect/>
          </a:stretch>
        </p:blipFill>
        <p:spPr>
          <a:xfrm>
            <a:off x="4446475" y="1032125"/>
            <a:ext cx="4030099" cy="2674494"/>
          </a:xfrm>
          <a:prstGeom prst="rect">
            <a:avLst/>
          </a:prstGeom>
          <a:noFill/>
          <a:ln>
            <a:noFill/>
          </a:ln>
        </p:spPr>
      </p:pic>
      <p:pic>
        <p:nvPicPr>
          <p:cNvPr id="459" name="Google Shape;459;p68"/>
          <p:cNvPicPr preferRelativeResize="0"/>
          <p:nvPr/>
        </p:nvPicPr>
        <p:blipFill>
          <a:blip r:embed="rId5">
            <a:alphaModFix/>
          </a:blip>
          <a:stretch>
            <a:fillRect/>
          </a:stretch>
        </p:blipFill>
        <p:spPr>
          <a:xfrm>
            <a:off x="4446475" y="3790012"/>
            <a:ext cx="4030099" cy="2581791"/>
          </a:xfrm>
          <a:prstGeom prst="rect">
            <a:avLst/>
          </a:prstGeom>
          <a:noFill/>
          <a:ln>
            <a:noFill/>
          </a:ln>
        </p:spPr>
      </p:pic>
      <p:pic>
        <p:nvPicPr>
          <p:cNvPr id="460" name="Google Shape;460;p68"/>
          <p:cNvPicPr preferRelativeResize="0"/>
          <p:nvPr/>
        </p:nvPicPr>
        <p:blipFill>
          <a:blip r:embed="rId6">
            <a:alphaModFix/>
          </a:blip>
          <a:stretch>
            <a:fillRect/>
          </a:stretch>
        </p:blipFill>
        <p:spPr>
          <a:xfrm>
            <a:off x="185100" y="2127350"/>
            <a:ext cx="1980750" cy="1586275"/>
          </a:xfrm>
          <a:prstGeom prst="rect">
            <a:avLst/>
          </a:prstGeom>
          <a:noFill/>
          <a:ln>
            <a:noFill/>
          </a:ln>
        </p:spPr>
      </p:pic>
      <p:pic>
        <p:nvPicPr>
          <p:cNvPr id="461" name="Google Shape;461;p68"/>
          <p:cNvPicPr preferRelativeResize="0"/>
          <p:nvPr/>
        </p:nvPicPr>
        <p:blipFill>
          <a:blip r:embed="rId7">
            <a:alphaModFix/>
          </a:blip>
          <a:stretch>
            <a:fillRect/>
          </a:stretch>
        </p:blipFill>
        <p:spPr>
          <a:xfrm>
            <a:off x="142350" y="4194275"/>
            <a:ext cx="2023500" cy="1586275"/>
          </a:xfrm>
          <a:prstGeom prst="rect">
            <a:avLst/>
          </a:prstGeom>
          <a:noFill/>
          <a:ln>
            <a:noFill/>
          </a:ln>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spTree>
    <p:extLst>
      <p:ext uri="{BB962C8B-B14F-4D97-AF65-F5344CB8AC3E}">
        <p14:creationId xmlns:p14="http://schemas.microsoft.com/office/powerpoint/2010/main" val="1881501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9"/>
          <p:cNvSpPr txBox="1">
            <a:spLocks noGrp="1"/>
          </p:cNvSpPr>
          <p:nvPr>
            <p:ph type="body" idx="1"/>
          </p:nvPr>
        </p:nvSpPr>
        <p:spPr>
          <a:xfrm>
            <a:off x="218275" y="1021795"/>
            <a:ext cx="4152000" cy="4357200"/>
          </a:xfrm>
          <a:prstGeom prst="rect">
            <a:avLst/>
          </a:prstGeom>
          <a:noFill/>
          <a:ln>
            <a:noFill/>
          </a:ln>
        </p:spPr>
        <p:txBody>
          <a:bodyPr spcFirstLastPara="1" wrap="square" lIns="91425" tIns="91425" rIns="91425" bIns="91425" anchor="t" anchorCtr="0">
            <a:noAutofit/>
          </a:bodyPr>
          <a:lstStyle/>
          <a:p>
            <a:pPr marL="203200" marR="0" lvl="0" indent="0" algn="l" rtl="0">
              <a:lnSpc>
                <a:spcPct val="100000"/>
              </a:lnSpc>
              <a:spcBef>
                <a:spcPts val="0"/>
              </a:spcBef>
              <a:spcAft>
                <a:spcPts val="0"/>
              </a:spcAft>
              <a:buClr>
                <a:schemeClr val="lt1"/>
              </a:buClr>
              <a:buSzPts val="800"/>
              <a:buFont typeface="Arial"/>
              <a:buNone/>
            </a:pPr>
            <a:r>
              <a:rPr lang="en-US" sz="2400" dirty="0"/>
              <a:t> </a:t>
            </a:r>
            <a:r>
              <a:rPr lang="en-US" sz="2400" b="0" i="0" u="none" strike="noStrike" cap="none" dirty="0">
                <a:solidFill>
                  <a:schemeClr val="lt1"/>
                </a:solidFill>
                <a:latin typeface="Calibri"/>
                <a:ea typeface="Calibri"/>
                <a:cs typeface="Calibri"/>
                <a:sym typeface="Calibri"/>
              </a:rPr>
              <a:t>COD Full Disk</a:t>
            </a:r>
            <a:endParaRPr sz="2400"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18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dirty="0"/>
              <a:t>May 9</a:t>
            </a:r>
            <a:r>
              <a:rPr lang="en-US" sz="2400" b="0" i="0" u="none" strike="noStrike" cap="none" dirty="0">
                <a:solidFill>
                  <a:schemeClr val="lt1"/>
                </a:solidFill>
                <a:latin typeface="Calibri"/>
                <a:ea typeface="Calibri"/>
                <a:cs typeface="Calibri"/>
                <a:sym typeface="Calibri"/>
              </a:rPr>
              <a:t>, 201</a:t>
            </a:r>
            <a:r>
              <a:rPr lang="en-US" sz="2400" dirty="0"/>
              <a:t>9</a:t>
            </a:r>
            <a:endParaRPr dirty="0"/>
          </a:p>
          <a:p>
            <a:pPr marL="342900" marR="0" lvl="0" indent="-139700" algn="r" rtl="0">
              <a:lnSpc>
                <a:spcPct val="100000"/>
              </a:lnSpc>
              <a:spcBef>
                <a:spcPts val="0"/>
              </a:spcBef>
              <a:spcAft>
                <a:spcPts val="0"/>
              </a:spcAft>
              <a:buClr>
                <a:schemeClr val="lt1"/>
              </a:buClr>
              <a:buSzPts val="600"/>
              <a:buFont typeface="Arial"/>
              <a:buNone/>
            </a:pPr>
            <a:r>
              <a:rPr lang="en-US" sz="2400" dirty="0"/>
              <a:t>0600</a:t>
            </a:r>
            <a:r>
              <a:rPr lang="en-US" sz="2400" b="0" i="0" u="none" strike="noStrike" cap="none" dirty="0">
                <a:solidFill>
                  <a:schemeClr val="lt1"/>
                </a:solidFill>
                <a:latin typeface="Calibri"/>
                <a:ea typeface="Calibri"/>
                <a:cs typeface="Calibri"/>
                <a:sym typeface="Calibri"/>
              </a:rPr>
              <a:t> UTC</a:t>
            </a:r>
            <a:endParaRPr sz="24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r" rtl="0">
              <a:lnSpc>
                <a:spcPct val="100000"/>
              </a:lnSpc>
              <a:spcBef>
                <a:spcPts val="0"/>
              </a:spcBef>
              <a:spcAft>
                <a:spcPts val="0"/>
              </a:spcAft>
              <a:buClr>
                <a:schemeClr val="lt1"/>
              </a:buClr>
              <a:buSzPts val="600"/>
              <a:buFont typeface="Arial"/>
              <a:buNone/>
            </a:pPr>
            <a:r>
              <a:rPr lang="en-US" sz="2400" dirty="0"/>
              <a:t>May 9, 2019</a:t>
            </a:r>
            <a:endParaRPr sz="2400" dirty="0"/>
          </a:p>
          <a:p>
            <a:pPr marL="342900" marR="0" lvl="0" indent="-139700" algn="r" rtl="0">
              <a:lnSpc>
                <a:spcPct val="100000"/>
              </a:lnSpc>
              <a:spcBef>
                <a:spcPts val="0"/>
              </a:spcBef>
              <a:spcAft>
                <a:spcPts val="0"/>
              </a:spcAft>
              <a:buClr>
                <a:schemeClr val="lt1"/>
              </a:buClr>
              <a:buSzPts val="600"/>
              <a:buFont typeface="Arial"/>
              <a:buNone/>
            </a:pPr>
            <a:r>
              <a:rPr lang="en-US" sz="2400" dirty="0"/>
              <a:t>0900 UTC</a:t>
            </a:r>
            <a:endParaRPr sz="2400" dirty="0"/>
          </a:p>
          <a:p>
            <a:pPr marL="342900" marR="0" lvl="0" indent="-139700" algn="r" rtl="0">
              <a:lnSpc>
                <a:spcPct val="100000"/>
              </a:lnSpc>
              <a:spcBef>
                <a:spcPts val="0"/>
              </a:spcBef>
              <a:spcAft>
                <a:spcPts val="0"/>
              </a:spcAft>
              <a:buClr>
                <a:schemeClr val="lt1"/>
              </a:buClr>
              <a:buSzPts val="600"/>
              <a:buFont typeface="Arial"/>
              <a:buNone/>
            </a:pPr>
            <a:endParaRPr sz="2400"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700"/>
              <a:buFont typeface="Arial"/>
              <a:buNone/>
            </a:pPr>
            <a:endParaRPr dirty="0"/>
          </a:p>
        </p:txBody>
      </p:sp>
      <p:sp>
        <p:nvSpPr>
          <p:cNvPr id="469" name="Google Shape;469;p69"/>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PLPT ABI-FD_COD03:</a:t>
            </a:r>
            <a:endParaRPr dirty="0"/>
          </a:p>
        </p:txBody>
      </p:sp>
      <p:sp>
        <p:nvSpPr>
          <p:cNvPr id="471" name="Google Shape;471;p69"/>
          <p:cNvSpPr txBox="1"/>
          <p:nvPr/>
        </p:nvSpPr>
        <p:spPr>
          <a:xfrm>
            <a:off x="548221" y="5956150"/>
            <a:ext cx="1334100" cy="4002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dirty="0" smtClean="0">
                <a:solidFill>
                  <a:schemeClr val="lt1"/>
                </a:solidFill>
                <a:latin typeface="Calibri"/>
                <a:ea typeface="Calibri"/>
                <a:cs typeface="Calibri"/>
                <a:sym typeface="Calibri"/>
              </a:rPr>
              <a:t>PASSED</a:t>
            </a:r>
            <a:endParaRPr dirty="0"/>
          </a:p>
        </p:txBody>
      </p:sp>
      <p:pic>
        <p:nvPicPr>
          <p:cNvPr id="472" name="Google Shape;472;p69" descr="Screen Shot 2017-06-01 at 14.57.31.png"/>
          <p:cNvPicPr preferRelativeResize="0"/>
          <p:nvPr/>
        </p:nvPicPr>
        <p:blipFill rotWithShape="1">
          <a:blip r:embed="rId3">
            <a:alphaModFix/>
          </a:blip>
          <a:srcRect r="13487" b="159"/>
          <a:stretch/>
        </p:blipFill>
        <p:spPr>
          <a:xfrm>
            <a:off x="224823" y="1647299"/>
            <a:ext cx="2391900" cy="365100"/>
          </a:xfrm>
          <a:prstGeom prst="rect">
            <a:avLst/>
          </a:prstGeom>
          <a:noFill/>
          <a:ln>
            <a:noFill/>
          </a:ln>
        </p:spPr>
      </p:pic>
      <p:pic>
        <p:nvPicPr>
          <p:cNvPr id="473" name="Google Shape;473;p69"/>
          <p:cNvPicPr preferRelativeResize="0"/>
          <p:nvPr/>
        </p:nvPicPr>
        <p:blipFill>
          <a:blip r:embed="rId4">
            <a:alphaModFix/>
          </a:blip>
          <a:stretch>
            <a:fillRect/>
          </a:stretch>
        </p:blipFill>
        <p:spPr>
          <a:xfrm>
            <a:off x="185100" y="2106925"/>
            <a:ext cx="2476126" cy="1643216"/>
          </a:xfrm>
          <a:prstGeom prst="rect">
            <a:avLst/>
          </a:prstGeom>
          <a:noFill/>
          <a:ln>
            <a:noFill/>
          </a:ln>
        </p:spPr>
      </p:pic>
      <p:pic>
        <p:nvPicPr>
          <p:cNvPr id="474" name="Google Shape;474;p69"/>
          <p:cNvPicPr preferRelativeResize="0"/>
          <p:nvPr/>
        </p:nvPicPr>
        <p:blipFill>
          <a:blip r:embed="rId5">
            <a:alphaModFix/>
          </a:blip>
          <a:stretch>
            <a:fillRect/>
          </a:stretch>
        </p:blipFill>
        <p:spPr>
          <a:xfrm>
            <a:off x="185100" y="4133000"/>
            <a:ext cx="2476116" cy="1586274"/>
          </a:xfrm>
          <a:prstGeom prst="rect">
            <a:avLst/>
          </a:prstGeom>
          <a:noFill/>
          <a:ln>
            <a:noFill/>
          </a:ln>
        </p:spPr>
      </p:pic>
      <p:pic>
        <p:nvPicPr>
          <p:cNvPr id="475" name="Google Shape;475;p69"/>
          <p:cNvPicPr preferRelativeResize="0"/>
          <p:nvPr/>
        </p:nvPicPr>
        <p:blipFill>
          <a:blip r:embed="rId6">
            <a:alphaModFix/>
          </a:blip>
          <a:stretch>
            <a:fillRect/>
          </a:stretch>
        </p:blipFill>
        <p:spPr>
          <a:xfrm>
            <a:off x="4692000" y="3820163"/>
            <a:ext cx="3539050" cy="2422650"/>
          </a:xfrm>
          <a:prstGeom prst="rect">
            <a:avLst/>
          </a:prstGeom>
          <a:noFill/>
          <a:ln>
            <a:noFill/>
          </a:ln>
        </p:spPr>
      </p:pic>
      <p:pic>
        <p:nvPicPr>
          <p:cNvPr id="476" name="Google Shape;476;p69"/>
          <p:cNvPicPr preferRelativeResize="0"/>
          <p:nvPr/>
        </p:nvPicPr>
        <p:blipFill>
          <a:blip r:embed="rId7">
            <a:alphaModFix/>
          </a:blip>
          <a:stretch>
            <a:fillRect/>
          </a:stretch>
        </p:blipFill>
        <p:spPr>
          <a:xfrm>
            <a:off x="4692000" y="1413125"/>
            <a:ext cx="3539050" cy="2330850"/>
          </a:xfrm>
          <a:prstGeom prst="rect">
            <a:avLst/>
          </a:prstGeom>
          <a:noFill/>
          <a:ln>
            <a:noFill/>
          </a:ln>
        </p:spPr>
      </p:pic>
      <p:sp>
        <p:nvSpPr>
          <p:cNvPr id="477" name="Google Shape;477;p69"/>
          <p:cNvSpPr txBox="1"/>
          <p:nvPr/>
        </p:nvSpPr>
        <p:spPr>
          <a:xfrm>
            <a:off x="5096700" y="969775"/>
            <a:ext cx="3000000" cy="3000000"/>
          </a:xfrm>
          <a:prstGeom prst="rect">
            <a:avLst/>
          </a:prstGeom>
          <a:noFill/>
          <a:ln>
            <a:noFill/>
          </a:ln>
        </p:spPr>
        <p:txBody>
          <a:bodyPr spcFirstLastPara="1" wrap="square" lIns="91425" tIns="91425" rIns="91425" bIns="91425" anchor="t" anchorCtr="0">
            <a:noAutofit/>
          </a:bodyPr>
          <a:lstStyle/>
          <a:p>
            <a:pPr marL="203200" lvl="0" indent="0" algn="l" rtl="0">
              <a:spcBef>
                <a:spcPts val="0"/>
              </a:spcBef>
              <a:spcAft>
                <a:spcPts val="0"/>
              </a:spcAft>
              <a:buNone/>
            </a:pPr>
            <a:r>
              <a:rPr lang="en-US" sz="2400" dirty="0">
                <a:solidFill>
                  <a:schemeClr val="lt1"/>
                </a:solidFill>
                <a:latin typeface="Calibri"/>
                <a:ea typeface="Calibri"/>
                <a:cs typeface="Calibri"/>
                <a:sym typeface="Calibri"/>
              </a:rPr>
              <a:t>BTD 11.2 - 12.3 </a:t>
            </a:r>
            <a:r>
              <a:rPr lang="en-US" sz="2400" i="1" dirty="0">
                <a:solidFill>
                  <a:schemeClr val="lt1"/>
                </a:solidFill>
                <a:latin typeface="Calibri"/>
                <a:ea typeface="Calibri"/>
                <a:cs typeface="Calibri"/>
                <a:sym typeface="Calibri"/>
              </a:rPr>
              <a:t>µ</a:t>
            </a:r>
            <a:r>
              <a:rPr lang="en-US" sz="2400" dirty="0">
                <a:solidFill>
                  <a:schemeClr val="lt1"/>
                </a:solidFill>
                <a:latin typeface="Calibri"/>
                <a:ea typeface="Calibri"/>
                <a:cs typeface="Calibri"/>
                <a:sym typeface="Calibri"/>
              </a:rPr>
              <a:t>m</a:t>
            </a:r>
            <a:endParaRPr sz="2400" dirty="0">
              <a:solidFill>
                <a:schemeClr val="lt1"/>
              </a:solidFill>
              <a:latin typeface="Calibri"/>
              <a:ea typeface="Calibri"/>
              <a:cs typeface="Calibri"/>
              <a:sym typeface="Calibri"/>
            </a:endParaRPr>
          </a:p>
        </p:txBody>
      </p:sp>
      <p:pic>
        <p:nvPicPr>
          <p:cNvPr id="478" name="Google Shape;478;p69"/>
          <p:cNvPicPr preferRelativeResize="0"/>
          <p:nvPr/>
        </p:nvPicPr>
        <p:blipFill>
          <a:blip r:embed="rId8">
            <a:alphaModFix/>
          </a:blip>
          <a:stretch>
            <a:fillRect/>
          </a:stretch>
        </p:blipFill>
        <p:spPr>
          <a:xfrm>
            <a:off x="8476575" y="1514350"/>
            <a:ext cx="327350" cy="4595824"/>
          </a:xfrm>
          <a:prstGeom prst="rect">
            <a:avLst/>
          </a:prstGeom>
          <a:noFill/>
          <a:ln>
            <a:noFill/>
          </a:ln>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spTree>
    <p:extLst>
      <p:ext uri="{BB962C8B-B14F-4D97-AF65-F5344CB8AC3E}">
        <p14:creationId xmlns:p14="http://schemas.microsoft.com/office/powerpoint/2010/main" val="2779251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0"/>
          <p:cNvSpPr txBox="1">
            <a:spLocks noGrp="1"/>
          </p:cNvSpPr>
          <p:nvPr>
            <p:ph type="body" idx="1"/>
          </p:nvPr>
        </p:nvSpPr>
        <p:spPr>
          <a:xfrm>
            <a:off x="201525" y="1188175"/>
            <a:ext cx="4152000" cy="23184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dirty="0">
                <a:solidFill>
                  <a:schemeClr val="lt1"/>
                </a:solidFill>
                <a:latin typeface="Calibri"/>
                <a:ea typeface="Calibri"/>
                <a:cs typeface="Calibri"/>
                <a:sym typeface="Calibri"/>
              </a:rPr>
              <a:t>COD Full Disk</a:t>
            </a:r>
            <a:endParaRPr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18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ts val="600"/>
              <a:buFont typeface="Arial"/>
              <a:buNone/>
            </a:pPr>
            <a:r>
              <a:rPr lang="en-US" sz="2400" dirty="0"/>
              <a:t>May 9</a:t>
            </a:r>
            <a:r>
              <a:rPr lang="en-US" sz="2400" b="0" i="0" u="none" strike="noStrike" cap="none" dirty="0">
                <a:solidFill>
                  <a:schemeClr val="lt1"/>
                </a:solidFill>
                <a:latin typeface="Calibri"/>
                <a:ea typeface="Calibri"/>
                <a:cs typeface="Calibri"/>
                <a:sym typeface="Calibri"/>
              </a:rPr>
              <a:t>, 201</a:t>
            </a:r>
            <a:r>
              <a:rPr lang="en-US" sz="2400" dirty="0"/>
              <a:t>9</a:t>
            </a:r>
            <a:endParaRPr dirty="0"/>
          </a:p>
          <a:p>
            <a:pPr marL="342900" marR="0" lvl="0" indent="-139700" algn="r" rtl="0">
              <a:lnSpc>
                <a:spcPct val="100000"/>
              </a:lnSpc>
              <a:spcBef>
                <a:spcPts val="0"/>
              </a:spcBef>
              <a:spcAft>
                <a:spcPts val="0"/>
              </a:spcAft>
              <a:buClr>
                <a:schemeClr val="lt1"/>
              </a:buClr>
              <a:buSzPts val="600"/>
              <a:buFont typeface="Arial"/>
              <a:buNone/>
            </a:pPr>
            <a:r>
              <a:rPr lang="en-US" sz="2400" dirty="0"/>
              <a:t>1200</a:t>
            </a:r>
            <a:r>
              <a:rPr lang="en-US" sz="2400" b="0" i="0" u="none" strike="noStrike" cap="none" dirty="0">
                <a:solidFill>
                  <a:schemeClr val="lt1"/>
                </a:solidFill>
                <a:latin typeface="Calibri"/>
                <a:ea typeface="Calibri"/>
                <a:cs typeface="Calibri"/>
                <a:sym typeface="Calibri"/>
              </a:rPr>
              <a:t> UTC</a:t>
            </a:r>
            <a:endParaRPr sz="2400"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700"/>
              <a:buFont typeface="Arial"/>
              <a:buNone/>
            </a:pPr>
            <a:endParaRPr dirty="0"/>
          </a:p>
        </p:txBody>
      </p:sp>
      <p:sp>
        <p:nvSpPr>
          <p:cNvPr id="486" name="Google Shape;486;p70"/>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PLPT ABI-FD_COD03:</a:t>
            </a:r>
            <a:endParaRPr dirty="0"/>
          </a:p>
        </p:txBody>
      </p:sp>
      <p:sp>
        <p:nvSpPr>
          <p:cNvPr id="488" name="Google Shape;488;p70"/>
          <p:cNvSpPr txBox="1"/>
          <p:nvPr/>
        </p:nvSpPr>
        <p:spPr>
          <a:xfrm>
            <a:off x="247046" y="6150975"/>
            <a:ext cx="1334100" cy="400200"/>
          </a:xfrm>
          <a:prstGeom prst="rect">
            <a:avLst/>
          </a:prstGeom>
          <a:solidFill>
            <a:srgbClr val="008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dirty="0" smtClean="0">
                <a:solidFill>
                  <a:schemeClr val="lt1"/>
                </a:solidFill>
                <a:latin typeface="Calibri"/>
                <a:ea typeface="Calibri"/>
                <a:cs typeface="Calibri"/>
                <a:sym typeface="Calibri"/>
              </a:rPr>
              <a:t>PASSED</a:t>
            </a:r>
            <a:endParaRPr dirty="0"/>
          </a:p>
        </p:txBody>
      </p:sp>
      <p:pic>
        <p:nvPicPr>
          <p:cNvPr id="489" name="Google Shape;489;p70" descr="Screen Shot 2017-06-01 at 14.57.31.png"/>
          <p:cNvPicPr preferRelativeResize="0"/>
          <p:nvPr/>
        </p:nvPicPr>
        <p:blipFill rotWithShape="1">
          <a:blip r:embed="rId3">
            <a:alphaModFix/>
          </a:blip>
          <a:srcRect/>
          <a:stretch/>
        </p:blipFill>
        <p:spPr>
          <a:xfrm>
            <a:off x="1104288" y="1893515"/>
            <a:ext cx="2764800" cy="365700"/>
          </a:xfrm>
          <a:prstGeom prst="rect">
            <a:avLst/>
          </a:prstGeom>
          <a:noFill/>
          <a:ln>
            <a:noFill/>
          </a:ln>
        </p:spPr>
      </p:pic>
      <p:pic>
        <p:nvPicPr>
          <p:cNvPr id="490" name="Google Shape;490;p70"/>
          <p:cNvPicPr preferRelativeResize="0"/>
          <p:nvPr/>
        </p:nvPicPr>
        <p:blipFill>
          <a:blip r:embed="rId4">
            <a:alphaModFix/>
          </a:blip>
          <a:stretch>
            <a:fillRect/>
          </a:stretch>
        </p:blipFill>
        <p:spPr>
          <a:xfrm>
            <a:off x="4446475" y="988152"/>
            <a:ext cx="4030100" cy="2718459"/>
          </a:xfrm>
          <a:prstGeom prst="rect">
            <a:avLst/>
          </a:prstGeom>
          <a:noFill/>
          <a:ln>
            <a:noFill/>
          </a:ln>
        </p:spPr>
      </p:pic>
      <p:pic>
        <p:nvPicPr>
          <p:cNvPr id="491" name="Google Shape;491;p70"/>
          <p:cNvPicPr preferRelativeResize="0"/>
          <p:nvPr/>
        </p:nvPicPr>
        <p:blipFill>
          <a:blip r:embed="rId5">
            <a:alphaModFix/>
          </a:blip>
          <a:stretch>
            <a:fillRect/>
          </a:stretch>
        </p:blipFill>
        <p:spPr>
          <a:xfrm>
            <a:off x="4446475" y="3792075"/>
            <a:ext cx="4030100" cy="2586924"/>
          </a:xfrm>
          <a:prstGeom prst="rect">
            <a:avLst/>
          </a:prstGeom>
          <a:noFill/>
          <a:ln>
            <a:noFill/>
          </a:ln>
        </p:spPr>
      </p:pic>
      <p:sp>
        <p:nvSpPr>
          <p:cNvPr id="492" name="Google Shape;492;p70"/>
          <p:cNvSpPr txBox="1">
            <a:spLocks noGrp="1"/>
          </p:cNvSpPr>
          <p:nvPr>
            <p:ph type="body" idx="1"/>
          </p:nvPr>
        </p:nvSpPr>
        <p:spPr>
          <a:xfrm>
            <a:off x="201525" y="3887725"/>
            <a:ext cx="4152000" cy="23184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dirty="0">
                <a:solidFill>
                  <a:schemeClr val="lt1"/>
                </a:solidFill>
                <a:latin typeface="Calibri"/>
                <a:ea typeface="Calibri"/>
                <a:cs typeface="Calibri"/>
                <a:sym typeface="Calibri"/>
              </a:rPr>
              <a:t>C</a:t>
            </a:r>
            <a:r>
              <a:rPr lang="en-US" dirty="0"/>
              <a:t>PS</a:t>
            </a:r>
            <a:r>
              <a:rPr lang="en-US" sz="3200" b="0" i="0" u="none" strike="noStrike" cap="none" dirty="0">
                <a:solidFill>
                  <a:schemeClr val="lt1"/>
                </a:solidFill>
                <a:latin typeface="Calibri"/>
                <a:ea typeface="Calibri"/>
                <a:cs typeface="Calibri"/>
                <a:sym typeface="Calibri"/>
              </a:rPr>
              <a:t> Full Disk</a:t>
            </a:r>
            <a:endParaRPr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1800" b="0" i="0" u="none" strike="noStrike" cap="none" dirty="0">
              <a:solidFill>
                <a:schemeClr val="lt1"/>
              </a:solidFill>
              <a:latin typeface="Calibri"/>
              <a:ea typeface="Calibri"/>
              <a:cs typeface="Calibri"/>
              <a:sym typeface="Calibri"/>
            </a:endParaRPr>
          </a:p>
          <a:p>
            <a:pPr marL="342900" lvl="0" indent="-139700" algn="r">
              <a:spcBef>
                <a:spcPts val="0"/>
              </a:spcBef>
              <a:buSzPts val="600"/>
              <a:buNone/>
            </a:pPr>
            <a:r>
              <a:rPr lang="en-US" sz="2400" dirty="0"/>
              <a:t>May 9, 2019</a:t>
            </a:r>
          </a:p>
          <a:p>
            <a:pPr marL="342900" lvl="0" indent="-139700" algn="r">
              <a:spcBef>
                <a:spcPts val="0"/>
              </a:spcBef>
              <a:buSzPts val="600"/>
              <a:buNone/>
            </a:pPr>
            <a:r>
              <a:rPr lang="en-US" sz="2400" dirty="0"/>
              <a:t>1200 UTC</a:t>
            </a: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700"/>
              <a:buFont typeface="Arial"/>
              <a:buNone/>
            </a:pPr>
            <a:endParaRPr dirty="0"/>
          </a:p>
        </p:txBody>
      </p:sp>
      <p:pic>
        <p:nvPicPr>
          <p:cNvPr id="493" name="Google Shape;493;p70" descr="Screen Shot 2017-06-01 at 14.57.31.png"/>
          <p:cNvPicPr preferRelativeResize="0"/>
          <p:nvPr/>
        </p:nvPicPr>
        <p:blipFill rotWithShape="1">
          <a:blip r:embed="rId3">
            <a:alphaModFix/>
          </a:blip>
          <a:srcRect/>
          <a:stretch/>
        </p:blipFill>
        <p:spPr>
          <a:xfrm>
            <a:off x="1104288" y="1893515"/>
            <a:ext cx="2764800" cy="365700"/>
          </a:xfrm>
          <a:prstGeom prst="rect">
            <a:avLst/>
          </a:prstGeom>
          <a:noFill/>
          <a:ln>
            <a:noFill/>
          </a:ln>
        </p:spPr>
      </p:pic>
      <p:pic>
        <p:nvPicPr>
          <p:cNvPr id="494" name="Google Shape;494;p70" descr="Screen Shot 2017-06-04 at 15.23.18.png"/>
          <p:cNvPicPr preferRelativeResize="0"/>
          <p:nvPr/>
        </p:nvPicPr>
        <p:blipFill rotWithShape="1">
          <a:blip r:embed="rId6">
            <a:alphaModFix/>
          </a:blip>
          <a:srcRect/>
          <a:stretch/>
        </p:blipFill>
        <p:spPr>
          <a:xfrm>
            <a:off x="1104299" y="4645928"/>
            <a:ext cx="2881801" cy="365700"/>
          </a:xfrm>
          <a:prstGeom prst="rect">
            <a:avLst/>
          </a:prstGeom>
          <a:noFill/>
          <a:ln>
            <a:noFill/>
          </a:ln>
        </p:spPr>
      </p:pic>
      <p:sp>
        <p:nvSpPr>
          <p:cNvPr id="495" name="Google Shape;495;p70"/>
          <p:cNvSpPr/>
          <p:nvPr/>
        </p:nvSpPr>
        <p:spPr>
          <a:xfrm>
            <a:off x="1252938" y="4391475"/>
            <a:ext cx="2481600" cy="307800"/>
          </a:xfrm>
          <a:prstGeom prst="rect">
            <a:avLst/>
          </a:prstGeom>
          <a:noFill/>
          <a:ln>
            <a:noFill/>
          </a:ln>
        </p:spPr>
        <p:txBody>
          <a:bodyPr spcFirstLastPara="1" wrap="square" lIns="91425" tIns="45700" rIns="91425" bIns="45700" anchor="t" anchorCtr="0">
            <a:noAutofit/>
          </a:bodyPr>
          <a:lstStyle/>
          <a:p>
            <a:pPr marL="342900" marR="0" lvl="0" indent="-139700" algn="ctr" rtl="0">
              <a:lnSpc>
                <a:spcPct val="100000"/>
              </a:lnSpc>
              <a:spcBef>
                <a:spcPts val="0"/>
              </a:spcBef>
              <a:spcAft>
                <a:spcPts val="0"/>
              </a:spcAft>
              <a:buClr>
                <a:schemeClr val="lt1"/>
              </a:buClr>
              <a:buSzPts val="350"/>
              <a:buFont typeface="Calibri"/>
              <a:buNone/>
            </a:pPr>
            <a:r>
              <a:rPr lang="en-US" sz="1400" b="0" i="0" u="none" strike="noStrike" cap="none" dirty="0">
                <a:solidFill>
                  <a:schemeClr val="lt1"/>
                </a:solidFill>
                <a:latin typeface="Calibri"/>
                <a:ea typeface="Calibri"/>
                <a:cs typeface="Calibri"/>
                <a:sym typeface="Calibri"/>
              </a:rPr>
              <a:t>microns</a:t>
            </a:r>
            <a:endParaRPr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spTree>
    <p:extLst>
      <p:ext uri="{BB962C8B-B14F-4D97-AF65-F5344CB8AC3E}">
        <p14:creationId xmlns:p14="http://schemas.microsoft.com/office/powerpoint/2010/main" val="1076912751"/>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6988</TotalTime>
  <Words>2544</Words>
  <Application>Microsoft Office PowerPoint</Application>
  <PresentationFormat>On-screen Show (4:3)</PresentationFormat>
  <Paragraphs>620</Paragraphs>
  <Slides>37</Slides>
  <Notes>37</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37</vt:i4>
      </vt:variant>
    </vt:vector>
  </HeadingPairs>
  <TitlesOfParts>
    <vt:vector size="44" baseType="lpstr">
      <vt:lpstr>Arial</vt:lpstr>
      <vt:lpstr>Calibri</vt:lpstr>
      <vt:lpstr>Custom Design</vt:lpstr>
      <vt:lpstr>Custom Design</vt:lpstr>
      <vt:lpstr>Custom Design</vt:lpstr>
      <vt:lpstr>Custom Design</vt:lpstr>
      <vt:lpstr>Custom Design</vt:lpstr>
      <vt:lpstr>PowerPoint Presentation</vt:lpstr>
      <vt:lpstr>PowerPoint Presentation</vt:lpstr>
      <vt:lpstr>PowerPoint Presentation</vt:lpstr>
      <vt:lpstr>PowerPoint Presentation</vt:lpstr>
      <vt:lpstr>Definitions of Metrics</vt:lpstr>
      <vt:lpstr>Examples of Visual Inspection of All Domains</vt:lpstr>
      <vt:lpstr>PLPT ABI-FD_COD03:</vt:lpstr>
      <vt:lpstr>PLPT ABI-FD_COD03:</vt:lpstr>
      <vt:lpstr>PLPT ABI-FD_COD03:</vt:lpstr>
      <vt:lpstr>PLPT ABI-FD_COD03:</vt:lpstr>
      <vt:lpstr>PLPT ABI-FD_COD03:</vt:lpstr>
      <vt:lpstr>PLPT ABI-FD_COD03:</vt:lpstr>
      <vt:lpstr>PLPT ABI-CONUS_COD03:</vt:lpstr>
      <vt:lpstr>PLPT ABI-CONUS_COD03:</vt:lpstr>
      <vt:lpstr>PLPT ABI-MESO_CPS02:</vt:lpstr>
      <vt:lpstr>PLPT ABI-MESO_CPS02:</vt:lpstr>
      <vt:lpstr>Comparison to NASA CALIPSO/CALIOP COD</vt:lpstr>
      <vt:lpstr>CALIOP vs ABI Comparison Description: COD</vt:lpstr>
      <vt:lpstr>CALIOP vs ABI Comparison: COD</vt:lpstr>
      <vt:lpstr>CALIOP vs ABI Comparison: COD</vt:lpstr>
      <vt:lpstr>CALIOP vs ABI Comparison: COD</vt:lpstr>
      <vt:lpstr>CALIOP vs ABI Comparison: COD</vt:lpstr>
      <vt:lpstr>CALIOP vs ABI Comparison: COD</vt:lpstr>
      <vt:lpstr>NCOMP COD Requirements vs. Validation</vt:lpstr>
      <vt:lpstr>CALIOP vs ABI Comparison Summary</vt:lpstr>
      <vt:lpstr>Comparison to AMSR-2 LWP</vt:lpstr>
      <vt:lpstr>AMSR-2 vs ABI Comparison Description: LWP</vt:lpstr>
      <vt:lpstr>AMSR-2 vs ABI Comparison Description: LWP</vt:lpstr>
      <vt:lpstr>AMSR-2 vs ABI Comparison Description: LWP</vt:lpstr>
      <vt:lpstr>AMSR-2 vs ABI Comparison Description: LWP</vt:lpstr>
      <vt:lpstr>NCOMP COD Requirements vs Validation</vt:lpstr>
      <vt:lpstr>CPS and COD Validation Limitations</vt:lpstr>
      <vt:lpstr>Summary NCOMP Requirements vs. Validation</vt:lpstr>
      <vt:lpstr>Nighttime PLPT Outcomes: Summary</vt:lpstr>
      <vt:lpstr>Instrument/GPA Issues Identified  Post-launch and Resolution Status</vt:lpstr>
      <vt:lpstr>Product Maturity Assessment</vt:lpstr>
      <vt:lpstr>Path to Delta Review for Hot Period and Eventual Full Maturity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Kline, Elizabeth (GSFC-416.0)[NOAA]</dc:creator>
  <cp:lastModifiedBy>Kline, Elizabeth (GSFC-416.0)[NOAA]</cp:lastModifiedBy>
  <cp:revision>38</cp:revision>
  <dcterms:modified xsi:type="dcterms:W3CDTF">2019-09-23T15:41:13Z</dcterms:modified>
</cp:coreProperties>
</file>